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FE133-72AB-461D-855D-FEA0755B354E}" type="datetimeFigureOut">
              <a:rPr lang="hr-HR" smtClean="0"/>
              <a:t>20.11.2017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13ACA-E35D-4C6E-97CA-1FF50DD90C7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73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13ACA-E35D-4C6E-97CA-1FF50DD90C7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5398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196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TOLERANCIJA – PRIHVAĆANJE RAZLIČITOSTI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8305800"/>
            <a:ext cx="6400800" cy="339436"/>
          </a:xfrm>
        </p:spPr>
        <p:txBody>
          <a:bodyPr>
            <a:normAutofit fontScale="77500" lnSpcReduction="20000"/>
          </a:bodyPr>
          <a:lstStyle/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762000"/>
            <a:ext cx="9164782" cy="43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3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tolerancija?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114800" cy="4267200"/>
          </a:xfrm>
        </p:spPr>
        <p:txBody>
          <a:bodyPr/>
          <a:lstStyle/>
          <a:p>
            <a:r>
              <a:rPr lang="hr-HR" dirty="0" smtClean="0"/>
              <a:t>Ona znači poštivanje i uvažavanje drugih, bez obzira na razlike među nama. </a:t>
            </a:r>
          </a:p>
          <a:p>
            <a:r>
              <a:rPr lang="hr-HR" dirty="0" smtClean="0"/>
              <a:t>Koliko god bili različiti, svi smo jednako  vrijedni i svi zaslužujemo prihvaćanje u društvu.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57400"/>
            <a:ext cx="3733801" cy="354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4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Trebamo učiniti prvi korak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743200"/>
          </a:xfrm>
        </p:spPr>
        <p:txBody>
          <a:bodyPr>
            <a:normAutofit/>
          </a:bodyPr>
          <a:lstStyle/>
          <a:p>
            <a:r>
              <a:rPr lang="hr-HR" dirty="0" smtClean="0"/>
              <a:t>Svi želimo biti prihvaćeni. Kako bismo to bili, trebamo najprije mi prihvatiti druge.</a:t>
            </a:r>
          </a:p>
          <a:p>
            <a:r>
              <a:rPr lang="hr-HR" dirty="0" smtClean="0"/>
              <a:t>Svaki čovjek ima pravo biti onakav kakav jest.</a:t>
            </a:r>
          </a:p>
          <a:p>
            <a:r>
              <a:rPr lang="hr-HR" dirty="0" smtClean="0"/>
              <a:t>Tolerancija se odnosi na prihvaćanje ljudskih prava. Možemo biti različitog spola, rase, nacionalnosti, vjere, kulture, društvenog položaja...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3058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848600" cy="990600"/>
          </a:xfrm>
        </p:spPr>
        <p:txBody>
          <a:bodyPr>
            <a:normAutofit/>
          </a:bodyPr>
          <a:lstStyle/>
          <a:p>
            <a:r>
              <a:rPr lang="hr-HR" dirty="0" smtClean="0"/>
              <a:t>Značenje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5638800" cy="5334000"/>
          </a:xfrm>
        </p:spPr>
        <p:txBody>
          <a:bodyPr>
            <a:normAutofit/>
          </a:bodyPr>
          <a:lstStyle/>
          <a:p>
            <a:r>
              <a:rPr lang="hr-HR" dirty="0" smtClean="0"/>
              <a:t>Riječ tolerancija dolazi od latinske riječi tolerare, što znači podnositi, trpjeti.</a:t>
            </a:r>
          </a:p>
          <a:p>
            <a:r>
              <a:rPr lang="hr-HR" dirty="0" smtClean="0"/>
              <a:t>Treba prihvatiti kad drugi imaju različito mišljenje o nečemu što je nama važno. Tada se ne smijemo ljutiti, svađati, vrijeđati ni biti neugodni. No, i drugi trebaju prihvatiti naše različito mišljenje.</a:t>
            </a:r>
          </a:p>
          <a:p>
            <a:r>
              <a:rPr lang="hr-HR" dirty="0" smtClean="0"/>
              <a:t>Trebamo naučiti podnositi takve situacije i uvažavati mišljenja drugih.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9457">
            <a:off x="5787295" y="1432394"/>
            <a:ext cx="32004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6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hr-HR" dirty="0" smtClean="0"/>
              <a:t>Konvencija UNESCO-a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981200"/>
            <a:ext cx="3733800" cy="4343400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UNESCO je 16. studenoga 1995. donio Konvenciju o odbacivanju svih vrsta diskriminacije.</a:t>
            </a:r>
          </a:p>
          <a:p>
            <a:r>
              <a:rPr lang="hr-HR" dirty="0" smtClean="0"/>
              <a:t>Prema njoj tolerancija je odgovornost za ljudska prava. Temelji se na znanju, otvorenosti, komunikaciji, slobodi mišljenja i savjesti.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84219"/>
            <a:ext cx="4267200" cy="462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0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hr-HR" dirty="0" smtClean="0"/>
              <a:t>Što nije tolerancija?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114800" cy="45720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Tolerancija ne znači toleriranje nepravde ili odbacivanje slabijeg. Ne znači podnošenje bilo kakvog nasilja.</a:t>
            </a:r>
          </a:p>
          <a:p>
            <a:r>
              <a:rPr lang="hr-HR" dirty="0" smtClean="0"/>
              <a:t>Nažalost, ne poštujemo uvijek jedni druge, nego se zbog različitosti međusobno ponižavamo.</a:t>
            </a:r>
          </a:p>
          <a:p>
            <a:r>
              <a:rPr lang="hr-HR" dirty="0" smtClean="0"/>
              <a:t>Jedan od oblika nasilja je i bullying koji se, nažalost, događa i među vršnjacima u školi.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292">
            <a:off x="4358041" y="1961630"/>
            <a:ext cx="4984815" cy="405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Bullying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hr-HR" dirty="0" smtClean="0"/>
              <a:t>To je neugodno ponašanje prema drugima koje izaziva strah i tjeskobu. Može se prevesti kao mučenje ili zastrašivanje.</a:t>
            </a:r>
          </a:p>
          <a:p>
            <a:r>
              <a:rPr lang="hr-HR" dirty="0" smtClean="0"/>
              <a:t>Obuhvaća ruganje, udaranje, vrijeđanje riječima, slanje neugodnih poruka (npr. društvene mreže).</a:t>
            </a:r>
          </a:p>
          <a:p>
            <a:r>
              <a:rPr lang="hr-HR" dirty="0" smtClean="0"/>
              <a:t>Djeca izložena neugodnostima se povlače u sebe, lošije spavaju, ne jedu, žive u strahu, u školi dobivaju lošije ocjene... Oni često iz straha ne traže pomoć, nego trpe. Trebamo reagirati na njihovu potištenost i pomoći im.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84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„Ne” nasilju, „da” različitosti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239000" cy="4419600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Tolerancija treba doprinijeti boljem životu svih nas</a:t>
            </a:r>
            <a:r>
              <a:rPr lang="hr-HR" dirty="0" smtClean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Kako bi se nasilje spriječilo, trebamo se učiti toleranciji.</a:t>
            </a: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Kako bismo što </a:t>
            </a:r>
            <a:r>
              <a:rPr lang="hr-HR" smtClean="0">
                <a:solidFill>
                  <a:prstClr val="black"/>
                </a:solidFill>
              </a:rPr>
              <a:t>bolje razumjeli </a:t>
            </a:r>
            <a:r>
              <a:rPr lang="hr-HR" dirty="0" smtClean="0">
                <a:solidFill>
                  <a:prstClr val="black"/>
                </a:solidFill>
              </a:rPr>
              <a:t>kako se osjeća netko tko je različit, najprije se trebamo informirati i naučiti o njegovoj različitosti. Npr: Ako se u susjedstvo doseli dijete iz druge države, treba naučiti o njegovoj državi, kulturi i načinu života jer će nam to pomoći u sklapanju poznanstva s njim. </a:t>
            </a:r>
          </a:p>
          <a:p>
            <a:pPr marL="0" lv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9244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/>
          </a:bodyPr>
          <a:lstStyle/>
          <a:p>
            <a:r>
              <a:rPr lang="hr-HR" dirty="0" smtClean="0"/>
              <a:t>           Hvala na pažnji!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1"/>
            <a:ext cx="7696200" cy="2209799"/>
          </a:xfrm>
        </p:spPr>
        <p:txBody>
          <a:bodyPr>
            <a:normAutofit fontScale="92500" lnSpcReduction="20000"/>
          </a:bodyPr>
          <a:lstStyle/>
          <a:p>
            <a:endParaRPr lang="hr-HR" dirty="0" smtClean="0"/>
          </a:p>
          <a:p>
            <a:pPr algn="ctr"/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Napravio: Ivan Ruben Urošević, </a:t>
            </a:r>
            <a:r>
              <a:rPr lang="hr-HR" dirty="0" smtClean="0"/>
              <a:t>6.D</a:t>
            </a:r>
          </a:p>
          <a:p>
            <a:r>
              <a:rPr lang="hr-HR" sz="2000" dirty="0" smtClean="0"/>
              <a:t>Mentorica: Anamarija </a:t>
            </a:r>
            <a:r>
              <a:rPr lang="hr-HR" sz="2000" dirty="0" err="1" smtClean="0"/>
              <a:t>Didović</a:t>
            </a:r>
            <a:r>
              <a:rPr lang="hr-HR" sz="2000" dirty="0" smtClean="0"/>
              <a:t> Batinić</a:t>
            </a:r>
            <a:endParaRPr lang="hr-HR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7373">
            <a:off x="789708" y="3217593"/>
            <a:ext cx="7543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3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432</Words>
  <Application>Microsoft Office PowerPoint</Application>
  <PresentationFormat>Prikaz na zaslonu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Flow</vt:lpstr>
      <vt:lpstr>TOLERANCIJA – PRIHVAĆANJE RAZLIČITOSTI</vt:lpstr>
      <vt:lpstr>Što je tolerancija?</vt:lpstr>
      <vt:lpstr>Trebamo učiniti prvi korak</vt:lpstr>
      <vt:lpstr>Značenje riječi</vt:lpstr>
      <vt:lpstr>Konvencija UNESCO-a</vt:lpstr>
      <vt:lpstr>Što nije tolerancija?</vt:lpstr>
      <vt:lpstr>Bullying</vt:lpstr>
      <vt:lpstr>„Ne” nasilju, „da” različitosti</vt:lpstr>
      <vt:lpstr>           Hvala na pažnji!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TOLERANCIJA U SVAKODNEVNOM ŽIVOTU</dc:title>
  <dc:creator>PC</dc:creator>
  <cp:lastModifiedBy>KORISNIK</cp:lastModifiedBy>
  <cp:revision>20</cp:revision>
  <dcterms:created xsi:type="dcterms:W3CDTF">2006-08-16T00:00:00Z</dcterms:created>
  <dcterms:modified xsi:type="dcterms:W3CDTF">2017-11-20T14:56:32Z</dcterms:modified>
</cp:coreProperties>
</file>