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A0F65-422B-4C5C-BD84-EFAEFB0F79C6}" type="doc">
      <dgm:prSet loTypeId="urn:microsoft.com/office/officeart/2005/8/layout/hierarchy1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03DE9F-739A-4224-8D32-F5044F54F309}">
      <dgm:prSet custT="1"/>
      <dgm:spPr/>
      <dgm:t>
        <a:bodyPr/>
        <a:lstStyle/>
        <a:p>
          <a:r>
            <a:rPr lang="hr-HR" sz="2400" dirty="0" smtClean="0"/>
            <a:t>Prezentaciju izradila: </a:t>
          </a:r>
          <a:r>
            <a:rPr lang="hr-HR" sz="2400" b="1" dirty="0" smtClean="0"/>
            <a:t>Manuela </a:t>
          </a:r>
          <a:r>
            <a:rPr lang="hr-HR" sz="2400" b="1" dirty="0" err="1" smtClean="0"/>
            <a:t>Zegnal</a:t>
          </a:r>
          <a:r>
            <a:rPr lang="hr-HR" sz="2400" b="1" dirty="0" smtClean="0"/>
            <a:t>, 8. b</a:t>
          </a:r>
          <a:endParaRPr lang="en-US" sz="2400" b="1" dirty="0"/>
        </a:p>
      </dgm:t>
    </dgm:pt>
    <dgm:pt modelId="{C1C350D8-0185-4AD8-BC5E-3A9F1E4FA307}" type="parTrans" cxnId="{47420F2C-DE33-4684-A45B-90C1CFE97D7C}">
      <dgm:prSet/>
      <dgm:spPr/>
      <dgm:t>
        <a:bodyPr/>
        <a:lstStyle/>
        <a:p>
          <a:endParaRPr lang="en-US"/>
        </a:p>
      </dgm:t>
    </dgm:pt>
    <dgm:pt modelId="{8F692705-E015-470A-B124-5E931696F11E}" type="sibTrans" cxnId="{47420F2C-DE33-4684-A45B-90C1CFE97D7C}">
      <dgm:prSet/>
      <dgm:spPr/>
      <dgm:t>
        <a:bodyPr/>
        <a:lstStyle/>
        <a:p>
          <a:endParaRPr lang="en-US"/>
        </a:p>
      </dgm:t>
    </dgm:pt>
    <dgm:pt modelId="{49A7A964-0006-4353-882C-18E54435F0C6}">
      <dgm:prSet custT="1"/>
      <dgm:spPr/>
      <dgm:t>
        <a:bodyPr/>
        <a:lstStyle/>
        <a:p>
          <a:r>
            <a:rPr lang="hr-HR" sz="2400" dirty="0" smtClean="0"/>
            <a:t>Međunarodni dan tolerancije 16.11.2017</a:t>
          </a:r>
          <a:r>
            <a:rPr lang="hr-HR" sz="2400" dirty="0" smtClean="0"/>
            <a:t>.</a:t>
          </a:r>
          <a:endParaRPr lang="en-US" sz="2400" dirty="0"/>
        </a:p>
      </dgm:t>
    </dgm:pt>
    <dgm:pt modelId="{202C30B1-C856-4908-B95B-8B41174B9300}" type="parTrans" cxnId="{0E025311-021D-4C63-BACD-9CE3A68C049A}">
      <dgm:prSet/>
      <dgm:spPr/>
      <dgm:t>
        <a:bodyPr/>
        <a:lstStyle/>
        <a:p>
          <a:endParaRPr lang="en-US"/>
        </a:p>
      </dgm:t>
    </dgm:pt>
    <dgm:pt modelId="{B507DFD6-4D4A-4217-B963-1DA2C622523D}" type="sibTrans" cxnId="{0E025311-021D-4C63-BACD-9CE3A68C049A}">
      <dgm:prSet/>
      <dgm:spPr/>
      <dgm:t>
        <a:bodyPr/>
        <a:lstStyle/>
        <a:p>
          <a:endParaRPr lang="en-US"/>
        </a:p>
      </dgm:t>
    </dgm:pt>
    <dgm:pt modelId="{082FA761-B461-4451-BE59-AE6C0E25C13A}">
      <dgm:prSet custT="1"/>
      <dgm:spPr/>
      <dgm:t>
        <a:bodyPr/>
        <a:lstStyle/>
        <a:p>
          <a:r>
            <a:rPr lang="hr-HR" sz="2000" dirty="0" smtClean="0"/>
            <a:t>Mentorica: </a:t>
          </a:r>
        </a:p>
        <a:p>
          <a:r>
            <a:rPr lang="hr-HR" sz="2000" dirty="0" smtClean="0"/>
            <a:t>prof. Anamarija </a:t>
          </a:r>
          <a:r>
            <a:rPr lang="hr-HR" sz="2000" dirty="0" err="1" smtClean="0"/>
            <a:t>Didović</a:t>
          </a:r>
          <a:r>
            <a:rPr lang="hr-HR" sz="2000" dirty="0" smtClean="0"/>
            <a:t> Batinić</a:t>
          </a:r>
          <a:endParaRPr lang="en-US" sz="2000" dirty="0"/>
        </a:p>
      </dgm:t>
    </dgm:pt>
    <dgm:pt modelId="{02FD2ABC-68D5-4FA9-9CC6-7C5342CED19C}" type="sibTrans" cxnId="{78167C0E-A0C6-46BF-94B7-6EEB3CDBC576}">
      <dgm:prSet/>
      <dgm:spPr/>
      <dgm:t>
        <a:bodyPr/>
        <a:lstStyle/>
        <a:p>
          <a:endParaRPr lang="en-US"/>
        </a:p>
      </dgm:t>
    </dgm:pt>
    <dgm:pt modelId="{1B5C84C8-C517-437B-A450-7CC90F6CA8BE}" type="parTrans" cxnId="{78167C0E-A0C6-46BF-94B7-6EEB3CDBC576}">
      <dgm:prSet/>
      <dgm:spPr/>
      <dgm:t>
        <a:bodyPr/>
        <a:lstStyle/>
        <a:p>
          <a:endParaRPr lang="en-US"/>
        </a:p>
      </dgm:t>
    </dgm:pt>
    <dgm:pt modelId="{0519E205-5B8B-4B0B-986F-61213061F21A}" type="pres">
      <dgm:prSet presAssocID="{33CA0F65-422B-4C5C-BD84-EFAEFB0F79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E8A73E9D-BC8E-47AD-A554-B2CF2BBD8743}" type="pres">
      <dgm:prSet presAssocID="{1203DE9F-739A-4224-8D32-F5044F54F309}" presName="hierRoot1" presStyleCnt="0"/>
      <dgm:spPr/>
    </dgm:pt>
    <dgm:pt modelId="{7199D96D-9F37-4432-8679-0FBCFDBE058B}" type="pres">
      <dgm:prSet presAssocID="{1203DE9F-739A-4224-8D32-F5044F54F309}" presName="composite" presStyleCnt="0"/>
      <dgm:spPr/>
    </dgm:pt>
    <dgm:pt modelId="{49D59389-FDC0-417D-B827-99E74712E372}" type="pres">
      <dgm:prSet presAssocID="{1203DE9F-739A-4224-8D32-F5044F54F309}" presName="background" presStyleLbl="node0" presStyleIdx="0" presStyleCnt="3"/>
      <dgm:spPr/>
    </dgm:pt>
    <dgm:pt modelId="{DEBD59EF-4718-4BB0-A27C-166702C152E1}" type="pres">
      <dgm:prSet presAssocID="{1203DE9F-739A-4224-8D32-F5044F54F309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F791914-4C9E-49CA-8DDB-E66C44E35B17}" type="pres">
      <dgm:prSet presAssocID="{1203DE9F-739A-4224-8D32-F5044F54F309}" presName="hierChild2" presStyleCnt="0"/>
      <dgm:spPr/>
    </dgm:pt>
    <dgm:pt modelId="{793082D8-70CB-4CA7-A127-64DC5B3F02B9}" type="pres">
      <dgm:prSet presAssocID="{082FA761-B461-4451-BE59-AE6C0E25C13A}" presName="hierRoot1" presStyleCnt="0"/>
      <dgm:spPr/>
    </dgm:pt>
    <dgm:pt modelId="{102ACA8F-DBBD-4772-BA8B-38B10526BD15}" type="pres">
      <dgm:prSet presAssocID="{082FA761-B461-4451-BE59-AE6C0E25C13A}" presName="composite" presStyleCnt="0"/>
      <dgm:spPr/>
    </dgm:pt>
    <dgm:pt modelId="{52A1F9B6-B1F4-49EF-9C10-43CA6F565409}" type="pres">
      <dgm:prSet presAssocID="{082FA761-B461-4451-BE59-AE6C0E25C13A}" presName="background" presStyleLbl="node0" presStyleIdx="1" presStyleCnt="3"/>
      <dgm:spPr/>
    </dgm:pt>
    <dgm:pt modelId="{DCF6DA26-5E77-4285-AAF4-34038955A39D}" type="pres">
      <dgm:prSet presAssocID="{082FA761-B461-4451-BE59-AE6C0E25C13A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DDFDC07-784B-46C5-8B4A-1E5F43134A4D}" type="pres">
      <dgm:prSet presAssocID="{082FA761-B461-4451-BE59-AE6C0E25C13A}" presName="hierChild2" presStyleCnt="0"/>
      <dgm:spPr/>
    </dgm:pt>
    <dgm:pt modelId="{DC9C33EE-4F82-41D7-8352-B97BD900A329}" type="pres">
      <dgm:prSet presAssocID="{49A7A964-0006-4353-882C-18E54435F0C6}" presName="hierRoot1" presStyleCnt="0"/>
      <dgm:spPr/>
    </dgm:pt>
    <dgm:pt modelId="{518CB934-CADE-47C4-B57C-36000DC1A0E7}" type="pres">
      <dgm:prSet presAssocID="{49A7A964-0006-4353-882C-18E54435F0C6}" presName="composite" presStyleCnt="0"/>
      <dgm:spPr/>
    </dgm:pt>
    <dgm:pt modelId="{BA5351A3-6D08-4218-A6B8-8F476128E0D2}" type="pres">
      <dgm:prSet presAssocID="{49A7A964-0006-4353-882C-18E54435F0C6}" presName="background" presStyleLbl="node0" presStyleIdx="2" presStyleCnt="3"/>
      <dgm:spPr/>
    </dgm:pt>
    <dgm:pt modelId="{614AA75F-69B7-41E3-B664-AF735E0C8460}" type="pres">
      <dgm:prSet presAssocID="{49A7A964-0006-4353-882C-18E54435F0C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A16BD23-86FA-497C-82FE-9BF4B8DF311E}" type="pres">
      <dgm:prSet presAssocID="{49A7A964-0006-4353-882C-18E54435F0C6}" presName="hierChild2" presStyleCnt="0"/>
      <dgm:spPr/>
    </dgm:pt>
  </dgm:ptLst>
  <dgm:cxnLst>
    <dgm:cxn modelId="{47420F2C-DE33-4684-A45B-90C1CFE97D7C}" srcId="{33CA0F65-422B-4C5C-BD84-EFAEFB0F79C6}" destId="{1203DE9F-739A-4224-8D32-F5044F54F309}" srcOrd="0" destOrd="0" parTransId="{C1C350D8-0185-4AD8-BC5E-3A9F1E4FA307}" sibTransId="{8F692705-E015-470A-B124-5E931696F11E}"/>
    <dgm:cxn modelId="{78167C0E-A0C6-46BF-94B7-6EEB3CDBC576}" srcId="{33CA0F65-422B-4C5C-BD84-EFAEFB0F79C6}" destId="{082FA761-B461-4451-BE59-AE6C0E25C13A}" srcOrd="1" destOrd="0" parTransId="{1B5C84C8-C517-437B-A450-7CC90F6CA8BE}" sibTransId="{02FD2ABC-68D5-4FA9-9CC6-7C5342CED19C}"/>
    <dgm:cxn modelId="{5E663AAD-D411-4AB3-8D42-1705E1499E1A}" type="presOf" srcId="{1203DE9F-739A-4224-8D32-F5044F54F309}" destId="{DEBD59EF-4718-4BB0-A27C-166702C152E1}" srcOrd="0" destOrd="0" presId="urn:microsoft.com/office/officeart/2005/8/layout/hierarchy1"/>
    <dgm:cxn modelId="{F8BC7594-52D7-490C-8E12-ED7FC47732BE}" type="presOf" srcId="{33CA0F65-422B-4C5C-BD84-EFAEFB0F79C6}" destId="{0519E205-5B8B-4B0B-986F-61213061F21A}" srcOrd="0" destOrd="0" presId="urn:microsoft.com/office/officeart/2005/8/layout/hierarchy1"/>
    <dgm:cxn modelId="{B0CF2D33-5785-47C0-82D0-194051EF8A23}" type="presOf" srcId="{49A7A964-0006-4353-882C-18E54435F0C6}" destId="{614AA75F-69B7-41E3-B664-AF735E0C8460}" srcOrd="0" destOrd="0" presId="urn:microsoft.com/office/officeart/2005/8/layout/hierarchy1"/>
    <dgm:cxn modelId="{D78BE69F-B5D6-43AA-9E29-36B8B7AFD484}" type="presOf" srcId="{082FA761-B461-4451-BE59-AE6C0E25C13A}" destId="{DCF6DA26-5E77-4285-AAF4-34038955A39D}" srcOrd="0" destOrd="0" presId="urn:microsoft.com/office/officeart/2005/8/layout/hierarchy1"/>
    <dgm:cxn modelId="{0E025311-021D-4C63-BACD-9CE3A68C049A}" srcId="{33CA0F65-422B-4C5C-BD84-EFAEFB0F79C6}" destId="{49A7A964-0006-4353-882C-18E54435F0C6}" srcOrd="2" destOrd="0" parTransId="{202C30B1-C856-4908-B95B-8B41174B9300}" sibTransId="{B507DFD6-4D4A-4217-B963-1DA2C622523D}"/>
    <dgm:cxn modelId="{DA9536A8-5E90-449C-801C-DEB055A3F540}" type="presParOf" srcId="{0519E205-5B8B-4B0B-986F-61213061F21A}" destId="{E8A73E9D-BC8E-47AD-A554-B2CF2BBD8743}" srcOrd="0" destOrd="0" presId="urn:microsoft.com/office/officeart/2005/8/layout/hierarchy1"/>
    <dgm:cxn modelId="{2D099451-41B0-40F1-9FC5-6DDBDCDEBFDB}" type="presParOf" srcId="{E8A73E9D-BC8E-47AD-A554-B2CF2BBD8743}" destId="{7199D96D-9F37-4432-8679-0FBCFDBE058B}" srcOrd="0" destOrd="0" presId="urn:microsoft.com/office/officeart/2005/8/layout/hierarchy1"/>
    <dgm:cxn modelId="{5370872D-DDF7-4CC4-B45D-FD8F8E5DC215}" type="presParOf" srcId="{7199D96D-9F37-4432-8679-0FBCFDBE058B}" destId="{49D59389-FDC0-417D-B827-99E74712E372}" srcOrd="0" destOrd="0" presId="urn:microsoft.com/office/officeart/2005/8/layout/hierarchy1"/>
    <dgm:cxn modelId="{11B510D6-1974-4314-AA04-2361CE14A6F4}" type="presParOf" srcId="{7199D96D-9F37-4432-8679-0FBCFDBE058B}" destId="{DEBD59EF-4718-4BB0-A27C-166702C152E1}" srcOrd="1" destOrd="0" presId="urn:microsoft.com/office/officeart/2005/8/layout/hierarchy1"/>
    <dgm:cxn modelId="{C9CED99A-C336-491D-B44E-86F905EC328B}" type="presParOf" srcId="{E8A73E9D-BC8E-47AD-A554-B2CF2BBD8743}" destId="{6F791914-4C9E-49CA-8DDB-E66C44E35B17}" srcOrd="1" destOrd="0" presId="urn:microsoft.com/office/officeart/2005/8/layout/hierarchy1"/>
    <dgm:cxn modelId="{9D8091C4-D25F-411D-BB82-86543C552EE8}" type="presParOf" srcId="{0519E205-5B8B-4B0B-986F-61213061F21A}" destId="{793082D8-70CB-4CA7-A127-64DC5B3F02B9}" srcOrd="1" destOrd="0" presId="urn:microsoft.com/office/officeart/2005/8/layout/hierarchy1"/>
    <dgm:cxn modelId="{41AD58F9-2DE0-4C6F-AA56-D2340563550F}" type="presParOf" srcId="{793082D8-70CB-4CA7-A127-64DC5B3F02B9}" destId="{102ACA8F-DBBD-4772-BA8B-38B10526BD15}" srcOrd="0" destOrd="0" presId="urn:microsoft.com/office/officeart/2005/8/layout/hierarchy1"/>
    <dgm:cxn modelId="{38DFD9F9-5422-4274-87A8-8B92845A988A}" type="presParOf" srcId="{102ACA8F-DBBD-4772-BA8B-38B10526BD15}" destId="{52A1F9B6-B1F4-49EF-9C10-43CA6F565409}" srcOrd="0" destOrd="0" presId="urn:microsoft.com/office/officeart/2005/8/layout/hierarchy1"/>
    <dgm:cxn modelId="{1A1B7ECD-49E4-48AB-90E5-3DD264A5C3BF}" type="presParOf" srcId="{102ACA8F-DBBD-4772-BA8B-38B10526BD15}" destId="{DCF6DA26-5E77-4285-AAF4-34038955A39D}" srcOrd="1" destOrd="0" presId="urn:microsoft.com/office/officeart/2005/8/layout/hierarchy1"/>
    <dgm:cxn modelId="{99CAB637-551F-46E7-98E5-82C20DB7FCA8}" type="presParOf" srcId="{793082D8-70CB-4CA7-A127-64DC5B3F02B9}" destId="{5DDFDC07-784B-46C5-8B4A-1E5F43134A4D}" srcOrd="1" destOrd="0" presId="urn:microsoft.com/office/officeart/2005/8/layout/hierarchy1"/>
    <dgm:cxn modelId="{0270D2A1-4D87-4180-9E43-DFEB1B6E06F4}" type="presParOf" srcId="{0519E205-5B8B-4B0B-986F-61213061F21A}" destId="{DC9C33EE-4F82-41D7-8352-B97BD900A329}" srcOrd="2" destOrd="0" presId="urn:microsoft.com/office/officeart/2005/8/layout/hierarchy1"/>
    <dgm:cxn modelId="{24ED63A7-3BCE-4883-97EF-4CD8A8ED2BD2}" type="presParOf" srcId="{DC9C33EE-4F82-41D7-8352-B97BD900A329}" destId="{518CB934-CADE-47C4-B57C-36000DC1A0E7}" srcOrd="0" destOrd="0" presId="urn:microsoft.com/office/officeart/2005/8/layout/hierarchy1"/>
    <dgm:cxn modelId="{231D0AE3-ADF5-42F4-BC83-2BAEBD4C2D5C}" type="presParOf" srcId="{518CB934-CADE-47C4-B57C-36000DC1A0E7}" destId="{BA5351A3-6D08-4218-A6B8-8F476128E0D2}" srcOrd="0" destOrd="0" presId="urn:microsoft.com/office/officeart/2005/8/layout/hierarchy1"/>
    <dgm:cxn modelId="{C434D42F-396B-4BCF-B692-8011AA094F73}" type="presParOf" srcId="{518CB934-CADE-47C4-B57C-36000DC1A0E7}" destId="{614AA75F-69B7-41E3-B664-AF735E0C8460}" srcOrd="1" destOrd="0" presId="urn:microsoft.com/office/officeart/2005/8/layout/hierarchy1"/>
    <dgm:cxn modelId="{6C948205-5D0D-4BB4-BACB-DDBDC517E63C}" type="presParOf" srcId="{DC9C33EE-4F82-41D7-8352-B97BD900A329}" destId="{EA16BD23-86FA-497C-82FE-9BF4B8DF31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9389-FDC0-417D-B827-99E74712E372}">
      <dsp:nvSpPr>
        <dsp:cNvPr id="0" name=""/>
        <dsp:cNvSpPr/>
      </dsp:nvSpPr>
      <dsp:spPr>
        <a:xfrm>
          <a:off x="0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D59EF-4718-4BB0-A27C-166702C152E1}">
      <dsp:nvSpPr>
        <dsp:cNvPr id="0" name=""/>
        <dsp:cNvSpPr/>
      </dsp:nvSpPr>
      <dsp:spPr>
        <a:xfrm>
          <a:off x="300037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Prezentaciju izradila: </a:t>
          </a:r>
          <a:r>
            <a:rPr lang="hr-HR" sz="2400" b="1" kern="1200" dirty="0" smtClean="0"/>
            <a:t>Manuela </a:t>
          </a:r>
          <a:r>
            <a:rPr lang="hr-HR" sz="2400" b="1" kern="1200" dirty="0" err="1" smtClean="0"/>
            <a:t>Zegnal</a:t>
          </a:r>
          <a:r>
            <a:rPr lang="hr-HR" sz="2400" b="1" kern="1200" dirty="0" smtClean="0"/>
            <a:t>, 8. b</a:t>
          </a:r>
          <a:endParaRPr lang="en-US" sz="2400" b="1" kern="1200" dirty="0"/>
        </a:p>
      </dsp:txBody>
      <dsp:txXfrm>
        <a:off x="350259" y="828220"/>
        <a:ext cx="2599892" cy="1614269"/>
      </dsp:txXfrm>
    </dsp:sp>
    <dsp:sp modelId="{52A1F9B6-B1F4-49EF-9C10-43CA6F565409}">
      <dsp:nvSpPr>
        <dsp:cNvPr id="0" name=""/>
        <dsp:cNvSpPr/>
      </dsp:nvSpPr>
      <dsp:spPr>
        <a:xfrm>
          <a:off x="3300411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6DA26-5E77-4285-AAF4-34038955A39D}">
      <dsp:nvSpPr>
        <dsp:cNvPr id="0" name=""/>
        <dsp:cNvSpPr/>
      </dsp:nvSpPr>
      <dsp:spPr>
        <a:xfrm>
          <a:off x="3600448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Mentorica: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prof. Anamarija </a:t>
          </a:r>
          <a:r>
            <a:rPr lang="hr-HR" sz="2000" kern="1200" dirty="0" err="1" smtClean="0"/>
            <a:t>Didović</a:t>
          </a:r>
          <a:r>
            <a:rPr lang="hr-HR" sz="2000" kern="1200" dirty="0" smtClean="0"/>
            <a:t> Batinić</a:t>
          </a:r>
          <a:endParaRPr lang="en-US" sz="2000" kern="1200" dirty="0"/>
        </a:p>
      </dsp:txBody>
      <dsp:txXfrm>
        <a:off x="3650670" y="828220"/>
        <a:ext cx="2599892" cy="1614269"/>
      </dsp:txXfrm>
    </dsp:sp>
    <dsp:sp modelId="{BA5351A3-6D08-4218-A6B8-8F476128E0D2}">
      <dsp:nvSpPr>
        <dsp:cNvPr id="0" name=""/>
        <dsp:cNvSpPr/>
      </dsp:nvSpPr>
      <dsp:spPr>
        <a:xfrm>
          <a:off x="6600822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AA75F-69B7-41E3-B664-AF735E0C8460}">
      <dsp:nvSpPr>
        <dsp:cNvPr id="0" name=""/>
        <dsp:cNvSpPr/>
      </dsp:nvSpPr>
      <dsp:spPr>
        <a:xfrm>
          <a:off x="6900860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Međunarodni dan tolerancije 16.11.2017</a:t>
          </a:r>
          <a:r>
            <a:rPr lang="hr-HR" sz="2400" kern="1200" dirty="0" smtClean="0"/>
            <a:t>.</a:t>
          </a:r>
          <a:endParaRPr lang="en-US" sz="2400" kern="1200" dirty="0"/>
        </a:p>
      </dsp:txBody>
      <dsp:txXfrm>
        <a:off x="6951082" y="828220"/>
        <a:ext cx="2599892" cy="161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6368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03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483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7886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4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5305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710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674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97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7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040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545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760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063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126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280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46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9BD76B-BBC6-433B-AA78-779C0D024BD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FE0A0C-4E1A-4941-85C2-46372534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C7BF0D2-C9B1-4D81-8A77-34613439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258" y="1871131"/>
            <a:ext cx="6977809" cy="1515533"/>
          </a:xfrm>
        </p:spPr>
        <p:txBody>
          <a:bodyPr/>
          <a:lstStyle/>
          <a:p>
            <a:r>
              <a:rPr lang="hr-HR" sz="4000" dirty="0"/>
              <a:t>VRŠNJAČKO NASILJE</a:t>
            </a:r>
            <a:endParaRPr lang="en-US" sz="4000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BFB23561-9FA2-436D-B201-DCB8633D4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TOLERANCIJA I NETOLERANCIJA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33315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488DB6F-238F-4BEF-B28F-87D9F674A3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D071421-D153-4C0F-A43D-77AF883B3458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871F7D8-217E-4113-83FA-FFAC54BE7F02}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AE6B31E5-D515-487D-98AE-A3251F2F1670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8DFB339C-7306-4C4B-A75F-5BEE240BA260}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A1202C9E-12FB-4368-AD4E-40992C251446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F3E08DAB-0254-426B-80D4-79EF92845E87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017F138-68A9-4F3F-B240-D26602C26CB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B796F99-70AC-4221-AB20-DFE9599613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915B045-AA61-42C3-9FDF-B13AA3994D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r="29354"/>
          <a:stretch/>
        </p:blipFill>
        <p:spPr>
          <a:xfrm>
            <a:off x="1295403" y="1419854"/>
            <a:ext cx="4037058" cy="401829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E3B1255-1E82-465B-884E-3D983FDF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hr-HR" dirty="0"/>
              <a:t>Internetsko nasilje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BEFE1E3-6E50-426D-89B5-CEBFFD1C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hr-HR" dirty="0"/>
              <a:t>Internetsko nasilje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s</a:t>
            </a:r>
            <a:r>
              <a:rPr lang="hr-HR" dirty="0" smtClean="0"/>
              <a:t>lanje </a:t>
            </a:r>
            <a:r>
              <a:rPr lang="hr-HR" dirty="0"/>
              <a:t>prijetećih poruka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š</a:t>
            </a:r>
            <a:r>
              <a:rPr lang="hr-HR" dirty="0" smtClean="0"/>
              <a:t>irenje </a:t>
            </a:r>
            <a:r>
              <a:rPr lang="hr-HR" dirty="0"/>
              <a:t>slika diljem </a:t>
            </a:r>
            <a:r>
              <a:rPr lang="hr-HR" dirty="0" err="1" smtClean="0"/>
              <a:t>interneta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i</a:t>
            </a:r>
            <a:r>
              <a:rPr lang="hr-HR" dirty="0" smtClean="0"/>
              <a:t>zrada  </a:t>
            </a:r>
            <a:r>
              <a:rPr lang="hr-HR" dirty="0"/>
              <a:t>lažnih profila i stranica protiv žrtve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k</a:t>
            </a:r>
            <a:r>
              <a:rPr lang="hr-HR" dirty="0" smtClean="0"/>
              <a:t>omentari </a:t>
            </a:r>
            <a:r>
              <a:rPr lang="hr-HR" dirty="0"/>
              <a:t>koji </a:t>
            </a:r>
            <a:r>
              <a:rPr lang="hr-HR" dirty="0" smtClean="0"/>
              <a:t>omalovažavaju </a:t>
            </a:r>
            <a:r>
              <a:rPr lang="hr-HR" dirty="0"/>
              <a:t>osobu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183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C4203DF-668D-4B44-9C10-9BE74BADA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NETOLERANCIJA </a:t>
            </a:r>
            <a:r>
              <a:rPr lang="hr-HR" sz="3200" dirty="0"/>
              <a:t>KOJA UTJEČE NA NASILJE</a:t>
            </a:r>
            <a:endParaRPr lang="en-US" sz="3200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C9BB0A2-57CF-4B43-BB78-1E5395890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65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nak, zaustavljanje, isječak crteža, na otvorenom&#10;&#10;Opis je generiran uz vrlo visoku pouzdanost">
            <a:extLst>
              <a:ext uri="{FF2B5EF4-FFF2-40B4-BE49-F238E27FC236}">
                <a16:creationId xmlns="" xmlns:a16="http://schemas.microsoft.com/office/drawing/2014/main" id="{B0FB42E7-83EE-47B3-A214-5D66A7864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82" y="2701180"/>
            <a:ext cx="2621015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9AC1878-F384-4591-B461-2A31BE4E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Netolerancija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013D4F8-293F-408F-97B1-EF93B745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2556932"/>
            <a:ext cx="6806680" cy="3562514"/>
          </a:xfrm>
        </p:spPr>
        <p:txBody>
          <a:bodyPr>
            <a:normAutofit/>
          </a:bodyPr>
          <a:lstStyle/>
          <a:p>
            <a:r>
              <a:rPr lang="hr-HR" dirty="0"/>
              <a:t>Glavne žrtve nasilja su upravo djeca </a:t>
            </a:r>
            <a:r>
              <a:rPr lang="hr-HR" dirty="0" smtClean="0"/>
              <a:t>koja </a:t>
            </a:r>
            <a:r>
              <a:rPr lang="hr-HR" dirty="0"/>
              <a:t>su drugačija, </a:t>
            </a:r>
            <a:r>
              <a:rPr lang="hr-HR" dirty="0" smtClean="0"/>
              <a:t>što </a:t>
            </a:r>
            <a:r>
              <a:rPr lang="hr-HR" dirty="0"/>
              <a:t>možemo povezati </a:t>
            </a:r>
            <a:r>
              <a:rPr lang="hr-HR" dirty="0" smtClean="0"/>
              <a:t>s </a:t>
            </a:r>
            <a:r>
              <a:rPr lang="hr-HR" b="1" dirty="0" smtClean="0"/>
              <a:t>netolerancijom različitosti.</a:t>
            </a:r>
            <a:endParaRPr lang="hr-HR" b="1" dirty="0"/>
          </a:p>
          <a:p>
            <a:r>
              <a:rPr lang="hr-HR" b="1" dirty="0"/>
              <a:t>Tolerancija </a:t>
            </a:r>
            <a:r>
              <a:rPr lang="hr-HR" dirty="0"/>
              <a:t>je uvažavanje: tuđih stavova, ideja, ponašanja i načina </a:t>
            </a:r>
            <a:r>
              <a:rPr lang="hr-HR" dirty="0" smtClean="0"/>
              <a:t>života.</a:t>
            </a:r>
            <a:endParaRPr lang="hr-HR" dirty="0"/>
          </a:p>
          <a:p>
            <a:r>
              <a:rPr lang="hr-HR" dirty="0"/>
              <a:t>Djeca su netolerantna zato jer nisu </a:t>
            </a:r>
            <a:r>
              <a:rPr lang="hr-HR" dirty="0" smtClean="0"/>
              <a:t>naučila značenje tolerancije ili </a:t>
            </a:r>
            <a:r>
              <a:rPr lang="hr-HR" dirty="0"/>
              <a:t>su </a:t>
            </a:r>
            <a:r>
              <a:rPr lang="hr-HR" dirty="0" smtClean="0"/>
              <a:t>odgajana </a:t>
            </a:r>
            <a:r>
              <a:rPr lang="hr-HR" dirty="0"/>
              <a:t>u </a:t>
            </a:r>
            <a:r>
              <a:rPr lang="hr-HR" dirty="0" smtClean="0"/>
              <a:t>netolerantnom</a:t>
            </a:r>
            <a:r>
              <a:rPr lang="hr-HR" dirty="0" smtClean="0"/>
              <a:t> okruženju.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81255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71AFD44-1513-49EE-8A10-6BF734EA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učiniti ako ste žrtva nasilja?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9C8CB7C-EE5F-4179-9A98-E6B15E6B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Ukoliko se nađete u takvoj situaciji najbolje je razgovarati s </a:t>
            </a:r>
            <a:r>
              <a:rPr lang="hr-HR" dirty="0" smtClean="0"/>
              <a:t>roditeljima, </a:t>
            </a:r>
            <a:r>
              <a:rPr lang="hr-HR" dirty="0"/>
              <a:t>prijateljima ili </a:t>
            </a:r>
            <a:r>
              <a:rPr lang="hr-HR" dirty="0" smtClean="0"/>
              <a:t>učiteljicom.</a:t>
            </a:r>
            <a:endParaRPr lang="en-US" dirty="0"/>
          </a:p>
        </p:txBody>
      </p:sp>
      <p:pic>
        <p:nvPicPr>
          <p:cNvPr id="5" name="Slika 4" descr="Slika na kojoj se prikazuje isječak crteža&#10;&#10;Opis je generiran uz visoku pouzdanost">
            <a:extLst>
              <a:ext uri="{FF2B5EF4-FFF2-40B4-BE49-F238E27FC236}">
                <a16:creationId xmlns="" xmlns:a16="http://schemas.microsoft.com/office/drawing/2014/main" id="{EDFECDA6-5E70-4B2C-B8B4-9683804AB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92" y="3827396"/>
            <a:ext cx="2827067" cy="20453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99C7D50C-D009-4593-B2D9-1B49617D1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18" y="3329561"/>
            <a:ext cx="1800225" cy="25431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AFA4B8DA-C314-4C2E-9599-120CF721E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39" y="3827396"/>
            <a:ext cx="2472136" cy="22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83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76034C2-451B-40BC-8437-04144715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ukoliko vidite takvu situaciju?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5E99196-A63B-4578-9D1E-C45CC911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Ukoliko vidite takvu </a:t>
            </a:r>
            <a:r>
              <a:rPr lang="hr-HR" dirty="0" smtClean="0"/>
              <a:t>situaciju -  </a:t>
            </a:r>
            <a:r>
              <a:rPr lang="hr-HR" dirty="0"/>
              <a:t>pozovite </a:t>
            </a:r>
            <a:r>
              <a:rPr lang="hr-HR" dirty="0" smtClean="0"/>
              <a:t>pomoć - </a:t>
            </a:r>
            <a:r>
              <a:rPr lang="hr-HR" dirty="0"/>
              <a:t>ne samo za </a:t>
            </a:r>
            <a:r>
              <a:rPr lang="hr-HR" dirty="0" smtClean="0"/>
              <a:t>žrtvu, </a:t>
            </a:r>
            <a:r>
              <a:rPr lang="hr-HR" dirty="0"/>
              <a:t>već i za nasilnika jer njemu je jednako tako potrebna </a:t>
            </a:r>
            <a:r>
              <a:rPr lang="hr-HR" dirty="0" smtClean="0"/>
              <a:t>pomoć.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443781A-76D0-4FB9-BF6C-471785322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55" y="3547841"/>
            <a:ext cx="3885688" cy="22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966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5F11533-723E-420D-A991-D376E73935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60393DE-86F5-4639-9D54-85E166A8434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781C5A9-B7CC-4944-80B9-8D48C77D333F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79E96B4-A8EA-47EF-B2BB-92FF796E9EAC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4EF7629-2B5A-4DD5-81B4-4878E937151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8963C9E-C5BF-4148-A145-6931A8AB116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552333C-A6DB-4314-A161-6DB0FD7A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262626"/>
                </a:solidFill>
              </a:rPr>
              <a:t>Hvala na pozornosti !!!!</a:t>
            </a:r>
            <a:endParaRPr lang="en-US" dirty="0">
              <a:solidFill>
                <a:srgbClr val="262626"/>
              </a:solidFill>
            </a:endParaRP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20040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809949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="" xmlns:a16="http://schemas.microsoft.com/office/drawing/2014/main" id="{1488DB6F-238F-4BEF-B28F-87D9F674A3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D071421-D153-4C0F-A43D-77AF883B3458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871F7D8-217E-4113-83FA-FFAC54BE7F02}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AE6B31E5-D515-487D-98AE-A3251F2F1670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8DFB339C-7306-4C4B-A75F-5BEE240BA260}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A1202C9E-12FB-4368-AD4E-40992C251446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F3E08DAB-0254-426B-80D4-79EF92845E87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23" name="Straight Connector 17">
            <a:extLst>
              <a:ext uri="{FF2B5EF4-FFF2-40B4-BE49-F238E27FC236}">
                <a16:creationId xmlns="" xmlns:a16="http://schemas.microsoft.com/office/drawing/2014/main" id="{3017F138-68A9-4F3F-B240-D26602C26CB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19">
            <a:extLst>
              <a:ext uri="{FF2B5EF4-FFF2-40B4-BE49-F238E27FC236}">
                <a16:creationId xmlns="" xmlns:a16="http://schemas.microsoft.com/office/drawing/2014/main" id="{9B796F99-70AC-4221-AB20-DFE9599613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2089EB9-6A1F-4D72-800D-CBF1240E75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r="-3" b="276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3BC48FE-D734-4551-89E7-D80BD037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 dirty="0"/>
              <a:t>VRŠNJAČKO NASILJE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E9A66C7-F810-4E5A-9A4F-219A6DFD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hr-HR" dirty="0"/>
              <a:t>Definicija vršnjačkog nasilja </a:t>
            </a:r>
            <a:r>
              <a:rPr lang="hr-HR" dirty="0" smtClean="0"/>
              <a:t>je </a:t>
            </a:r>
            <a:r>
              <a:rPr lang="hr-HR" dirty="0"/>
              <a:t>namjerno nanošenje boli ili neugode </a:t>
            </a:r>
            <a:r>
              <a:rPr lang="hr-HR" dirty="0" smtClean="0"/>
              <a:t>među djecom.</a:t>
            </a:r>
            <a:endParaRPr lang="hr-HR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statistici</a:t>
            </a:r>
            <a:r>
              <a:rPr lang="en-US" dirty="0"/>
              <a:t> 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b="1" dirty="0" err="1"/>
              <a:t>četvrti</a:t>
            </a:r>
            <a:r>
              <a:rPr lang="en-US" dirty="0"/>
              <a:t> </a:t>
            </a:r>
            <a:r>
              <a:rPr lang="en-US" dirty="0" err="1"/>
              <a:t>dječak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b="1" dirty="0"/>
              <a:t>peta</a:t>
            </a:r>
            <a:r>
              <a:rPr lang="en-US" dirty="0"/>
              <a:t> </a:t>
            </a:r>
            <a:r>
              <a:rPr lang="en-US" dirty="0" err="1"/>
              <a:t>djevojčica</a:t>
            </a:r>
            <a:r>
              <a:rPr lang="en-US" dirty="0"/>
              <a:t> </a:t>
            </a:r>
            <a:r>
              <a:rPr lang="en-US" dirty="0" err="1" smtClean="0"/>
              <a:t>žrtv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vršnjačkog</a:t>
            </a:r>
            <a:r>
              <a:rPr lang="en-US" dirty="0"/>
              <a:t> </a:t>
            </a:r>
            <a:r>
              <a:rPr lang="en-US" dirty="0" err="1" smtClean="0"/>
              <a:t>nasilja</a:t>
            </a:r>
            <a:r>
              <a:rPr lang="hr-HR" dirty="0" smtClean="0"/>
              <a:t>.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9231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isječak crteža&#10;&#10;Opis je generiran uz visoku pouzdanost">
            <a:extLst>
              <a:ext uri="{FF2B5EF4-FFF2-40B4-BE49-F238E27FC236}">
                <a16:creationId xmlns="" xmlns:a16="http://schemas.microsoft.com/office/drawing/2014/main" id="{11B7BC91-38EC-47B9-A16F-CCCC8EE61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77" y="2743202"/>
            <a:ext cx="3753858" cy="222403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BB5AB45-ECD4-42DB-94EA-602F74CE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/>
              <a:t>VRŠNJAČKO NASILJE ILI SVAĐA?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C3BB6C5-4D0E-42BA-870A-BEE864A7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hr-HR" dirty="0"/>
              <a:t>Kako bi vršnjačko nasilje bilo </a:t>
            </a:r>
            <a:r>
              <a:rPr lang="hr-HR" dirty="0" smtClean="0"/>
              <a:t>nasilje, </a:t>
            </a:r>
            <a:r>
              <a:rPr lang="hr-HR" dirty="0"/>
              <a:t>ono mora sadržavati slabijeg člana, žrtvu, i jačeg, </a:t>
            </a:r>
            <a:r>
              <a:rPr lang="hr-HR" dirty="0" smtClean="0"/>
              <a:t>nasilnika. Ukoliko se suprotstavljaju 2 strane jednako jake fizički i psihički, onda se to ne ubraja u vršnjačko nasilje.</a:t>
            </a:r>
          </a:p>
          <a:p>
            <a:r>
              <a:rPr lang="hr-HR" dirty="0" smtClean="0"/>
              <a:t>Važno je znati razlikovati uobičajene sukobe među vršnjacima (zezanje, šale, svađe) od nasilja.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21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FB3A935C-0474-488B-8DF8-33A72BA6F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70" y="2701180"/>
            <a:ext cx="2346526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AD4FD28-DB79-4C94-AE6E-B5BE52D9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TKO SU ŽRTVE?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C503DBF-6E39-4779-AE11-D112B0B9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442" y="2556932"/>
            <a:ext cx="6648153" cy="3318936"/>
          </a:xfrm>
        </p:spPr>
        <p:txBody>
          <a:bodyPr>
            <a:normAutofit/>
          </a:bodyPr>
          <a:lstStyle/>
          <a:p>
            <a:r>
              <a:rPr lang="hr-HR" sz="2800" dirty="0"/>
              <a:t>Žrtve su najčešće djeca koja </a:t>
            </a:r>
            <a:r>
              <a:rPr lang="hr-HR" sz="2800" dirty="0" smtClean="0"/>
              <a:t>se po nečemu </a:t>
            </a:r>
            <a:r>
              <a:rPr lang="hr-HR" sz="2800" dirty="0" smtClean="0"/>
              <a:t> razlikuju od većine ( </a:t>
            </a:r>
            <a:r>
              <a:rPr lang="hr-HR" sz="2800" dirty="0"/>
              <a:t>po boji kose, kože, naočala, odjeće, imena, veličine, načina hoda, religije</a:t>
            </a:r>
            <a:r>
              <a:rPr lang="hr-HR" sz="2800" dirty="0" smtClean="0"/>
              <a:t>….)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6584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2DE7AF0-E273-4B62-8C79-B80D8DEB456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AC5EA11-C8C6-43D5-BE97-2677033FB7B4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D300B0-785F-4134-A817-53DAC76982CA}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C7ACC8D1-312C-4D06-9C2E-3C4D4E512243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680211C8-FA08-4959-8FF1-F4EBE1BFD955}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48B45ACC-4FCE-444F-969B-0F4C71E040C1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168A8BBD-C782-45DD-A310-DB5BA7144E7A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3D74A0E-D021-4691-9206-1EAA0E4E64E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58F50C0-4016-4C4C-A16C-7FB78458EA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isječak crteža&#10;&#10;Opis je generiran uz vrlo visoku pouzdanost">
            <a:extLst>
              <a:ext uri="{FF2B5EF4-FFF2-40B4-BE49-F238E27FC236}">
                <a16:creationId xmlns="" xmlns:a16="http://schemas.microsoft.com/office/drawing/2014/main" id="{DC31C186-6963-4AE6-88E2-85A327E65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32" y="1410208"/>
            <a:ext cx="2074094" cy="38587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6E619CC-BD8C-4152-A3C5-8011F680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hr-HR" dirty="0"/>
              <a:t>TKO SU NASILNICI?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27AC683-0664-448B-B6CF-F5F8FEFF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638" y="2556932"/>
            <a:ext cx="7134260" cy="3318936"/>
          </a:xfrm>
        </p:spPr>
        <p:txBody>
          <a:bodyPr>
            <a:normAutofit/>
          </a:bodyPr>
          <a:lstStyle/>
          <a:p>
            <a:r>
              <a:rPr lang="hr-HR" dirty="0"/>
              <a:t>Nasilnici su najčešće djeca koja i sama prolaze neku vrstu </a:t>
            </a:r>
            <a:r>
              <a:rPr lang="hr-HR" dirty="0" smtClean="0"/>
              <a:t>nasilja ili pomanjkanja prihvaćanja i ljubavi, bilo </a:t>
            </a:r>
            <a:r>
              <a:rPr lang="hr-HR" dirty="0"/>
              <a:t>to u </a:t>
            </a:r>
            <a:r>
              <a:rPr lang="hr-HR" dirty="0" smtClean="0"/>
              <a:t>obitelji, društvu </a:t>
            </a:r>
            <a:r>
              <a:rPr lang="hr-HR" dirty="0"/>
              <a:t>ili </a:t>
            </a:r>
            <a:r>
              <a:rPr lang="hr-HR" dirty="0" smtClean="0"/>
              <a:t>školi.</a:t>
            </a:r>
            <a:endParaRPr lang="hr-HR" dirty="0"/>
          </a:p>
          <a:p>
            <a:r>
              <a:rPr lang="hr-HR" dirty="0"/>
              <a:t>Djeca radi takvog okružja misle da je to u redu i ne znaju koliko to zapravo pogađa </a:t>
            </a:r>
            <a:r>
              <a:rPr lang="hr-HR" dirty="0" smtClean="0"/>
              <a:t>žrtve.</a:t>
            </a:r>
            <a:endParaRPr lang="hr-HR" dirty="0"/>
          </a:p>
          <a:p>
            <a:r>
              <a:rPr lang="hr-HR" dirty="0" smtClean="0"/>
              <a:t>Nasilnicima, bez </a:t>
            </a:r>
            <a:r>
              <a:rPr lang="hr-HR" dirty="0" smtClean="0"/>
              <a:t>obzira </a:t>
            </a:r>
            <a:r>
              <a:rPr lang="hr-HR" dirty="0"/>
              <a:t>na postupke, treba pružiti potrebnu </a:t>
            </a:r>
            <a:r>
              <a:rPr lang="hr-HR" dirty="0" smtClean="0"/>
              <a:t>pomoć.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72795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EC9728A-CA8F-4ABD-BD6A-7F492AD1C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Vrste nasilja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E171DA55-F0E3-4768-B292-B892474C2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75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DF7B39E-5A72-4AB3-B718-236CF8FA7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8" y="3831066"/>
            <a:ext cx="3284495" cy="2213725"/>
          </a:xfrm>
          <a:prstGeom prst="rect">
            <a:avLst/>
          </a:prstGeom>
        </p:spPr>
      </p:pic>
      <p:pic>
        <p:nvPicPr>
          <p:cNvPr id="7" name="Slika 6" descr="Slika na kojoj se prikazuje objekt&#10;&#10;Opis je generiran uz visoku pouzdanost">
            <a:extLst>
              <a:ext uri="{FF2B5EF4-FFF2-40B4-BE49-F238E27FC236}">
                <a16:creationId xmlns="" xmlns:a16="http://schemas.microsoft.com/office/drawing/2014/main" id="{87E11688-B0FC-427E-B188-956BD6D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056" y="3440287"/>
            <a:ext cx="1314203" cy="2786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F5F19277-5026-46F6-A5EB-A9F36A8F1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81" y="3429000"/>
            <a:ext cx="2674829" cy="2501887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36A5D743-CB3F-424D-82D9-3D8603D97A0F}"/>
              </a:ext>
            </a:extLst>
          </p:cNvPr>
          <p:cNvSpPr/>
          <p:nvPr/>
        </p:nvSpPr>
        <p:spPr>
          <a:xfrm>
            <a:off x="910158" y="1803748"/>
            <a:ext cx="2922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V</a:t>
            </a:r>
            <a:r>
              <a:rPr lang="hr-HR" sz="3600" dirty="0"/>
              <a:t>ERBALNO</a:t>
            </a:r>
            <a:r>
              <a:rPr lang="en-US" sz="3600" dirty="0"/>
              <a:t> 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37CCC5DF-3CB9-4DFA-A6F3-E488A524B05F}"/>
              </a:ext>
            </a:extLst>
          </p:cNvPr>
          <p:cNvSpPr/>
          <p:nvPr/>
        </p:nvSpPr>
        <p:spPr>
          <a:xfrm>
            <a:off x="4766349" y="1916482"/>
            <a:ext cx="2298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</a:t>
            </a:r>
            <a:r>
              <a:rPr lang="hr-HR" sz="3600" dirty="0"/>
              <a:t>IZIČKO</a:t>
            </a:r>
            <a:endParaRPr lang="en-US" sz="3600" dirty="0"/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272765A2-AF99-45CA-B79F-C1F4ED0927C7}"/>
              </a:ext>
            </a:extLst>
          </p:cNvPr>
          <p:cNvSpPr/>
          <p:nvPr/>
        </p:nvSpPr>
        <p:spPr>
          <a:xfrm>
            <a:off x="7753610" y="1578279"/>
            <a:ext cx="352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INTERNETSKO</a:t>
            </a:r>
          </a:p>
        </p:txBody>
      </p:sp>
      <p:sp>
        <p:nvSpPr>
          <p:cNvPr id="13" name="Strelica: prema dolje 12">
            <a:extLst>
              <a:ext uri="{FF2B5EF4-FFF2-40B4-BE49-F238E27FC236}">
                <a16:creationId xmlns="" xmlns:a16="http://schemas.microsoft.com/office/drawing/2014/main" id="{111C7E9A-3A08-42F4-92D7-F5BD2742DD1A}"/>
              </a:ext>
            </a:extLst>
          </p:cNvPr>
          <p:cNvSpPr/>
          <p:nvPr/>
        </p:nvSpPr>
        <p:spPr>
          <a:xfrm>
            <a:off x="1770312" y="2540242"/>
            <a:ext cx="601249" cy="126825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45B2E191-A35A-451C-8384-9ED76D9E9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502" y="2492940"/>
            <a:ext cx="762066" cy="142658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A3C3ECAB-91D2-4688-95B3-7361DD397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329" y="2113511"/>
            <a:ext cx="762066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799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D981C6-3EC5-4C3F-97F0-FE195DDA341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93D8CF8-345C-4770-ACE7-5B99224924B6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71AADDD6-E336-430F-A143-E1449FFBDEAA}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D3D05261-D481-47F2-AC96-E7DCF933D216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64A2D2E-27E9-4C54-AD41-D18C3AE9050D}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73335F48-A05B-443B-AB98-E17241148CE3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4B1A363B-5FCE-4BA3-86EA-4A95DF5B3F1D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3E9AB96-F9B3-463D-BA23-961C1B0E6F8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6202298-0030-4CC3-9BE1-94DE4227FA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isječak crteža&#10;&#10;Opis je generiran uz vrlo visoku pouzdanost">
            <a:extLst>
              <a:ext uri="{FF2B5EF4-FFF2-40B4-BE49-F238E27FC236}">
                <a16:creationId xmlns="" xmlns:a16="http://schemas.microsoft.com/office/drawing/2014/main" id="{93B59C2A-D814-4C05-B2EB-41305AA9D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1673535"/>
            <a:ext cx="3876801" cy="333212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46C26AD-EC2F-453D-8DB7-14892F23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hr-HR" dirty="0"/>
              <a:t>Verbalno nasilje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5184229-C296-4FF0-9216-13F535B6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733" y="2658531"/>
            <a:ext cx="5569895" cy="32173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200" dirty="0"/>
              <a:t>Verbalno nasilje ne uključuje fizički kontakt , sve se svodi na riječi </a:t>
            </a:r>
          </a:p>
          <a:p>
            <a:pPr>
              <a:lnSpc>
                <a:spcPct val="90000"/>
              </a:lnSpc>
            </a:pPr>
            <a:r>
              <a:rPr lang="hr-HR" sz="2200" dirty="0"/>
              <a:t>Verbalno nasilje podrazumijeva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r-HR" sz="2200" dirty="0"/>
              <a:t> pogrdna imena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r-HR" sz="2200" dirty="0" smtClean="0"/>
              <a:t> ismijavanje </a:t>
            </a:r>
            <a:r>
              <a:rPr lang="hr-HR" sz="2200" dirty="0"/>
              <a:t>na temelju: izgleda, </a:t>
            </a:r>
            <a:r>
              <a:rPr lang="hr-HR" sz="2200" dirty="0" smtClean="0"/>
              <a:t>govora, ponašanja</a:t>
            </a:r>
            <a:r>
              <a:rPr lang="hr-HR" sz="2200" dirty="0"/>
              <a:t>…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r-HR" sz="2200" dirty="0" smtClean="0"/>
              <a:t> širenje </a:t>
            </a:r>
            <a:r>
              <a:rPr lang="hr-HR" sz="2200" dirty="0"/>
              <a:t>neistina i trača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r-HR" sz="2200" dirty="0" smtClean="0"/>
              <a:t> oponašanje </a:t>
            </a:r>
            <a:r>
              <a:rPr lang="hr-HR" sz="2200" dirty="0"/>
              <a:t>na pogrdan način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53643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DE7AA77-D25D-483C-B927-FAE2DB09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Fizičko nasilje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9A25731-2190-4EA7-9F25-537D5958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2556932"/>
            <a:ext cx="6298883" cy="3675056"/>
          </a:xfrm>
        </p:spPr>
        <p:txBody>
          <a:bodyPr>
            <a:normAutofit/>
          </a:bodyPr>
          <a:lstStyle/>
          <a:p>
            <a:r>
              <a:rPr lang="hr-HR" dirty="0"/>
              <a:t>Fizičko nasilje je prema većini mišljenja najgori oblik </a:t>
            </a:r>
            <a:r>
              <a:rPr lang="hr-HR" dirty="0" smtClean="0"/>
              <a:t>nasilja, </a:t>
            </a:r>
            <a:r>
              <a:rPr lang="hr-HR" dirty="0"/>
              <a:t>uključuje agresivni pristup </a:t>
            </a:r>
            <a:r>
              <a:rPr lang="hr-HR" dirty="0" smtClean="0"/>
              <a:t>žrtvi.</a:t>
            </a:r>
            <a:endParaRPr lang="hr-HR" dirty="0"/>
          </a:p>
          <a:p>
            <a:r>
              <a:rPr lang="hr-HR" dirty="0"/>
              <a:t>Jedan je od zastupljenijih oblika u kojem se žrtva fizički napada od nasilnika ili  grupe </a:t>
            </a:r>
            <a:r>
              <a:rPr lang="hr-HR" dirty="0" smtClean="0"/>
              <a:t>njih.</a:t>
            </a:r>
            <a:endParaRPr lang="hr-HR" dirty="0"/>
          </a:p>
          <a:p>
            <a:r>
              <a:rPr lang="hr-HR" dirty="0"/>
              <a:t>Ishodi </a:t>
            </a:r>
            <a:r>
              <a:rPr lang="hr-HR" dirty="0" smtClean="0"/>
              <a:t>mogu </a:t>
            </a:r>
            <a:r>
              <a:rPr lang="hr-HR" dirty="0"/>
              <a:t>završiti gadnim </a:t>
            </a:r>
            <a:r>
              <a:rPr lang="hr-HR" dirty="0" smtClean="0"/>
              <a:t>krvarenjem, masnicama, </a:t>
            </a:r>
            <a:r>
              <a:rPr lang="hr-HR" dirty="0"/>
              <a:t>a ponekad u teškim slučajevima i </a:t>
            </a:r>
            <a:r>
              <a:rPr lang="hr-HR" dirty="0" smtClean="0"/>
              <a:t>smrću.</a:t>
            </a:r>
            <a:endParaRPr lang="hr-HR" dirty="0"/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AE25D2F-0A0D-43DC-B075-54C911CC9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18" y="2810933"/>
            <a:ext cx="433954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06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jajn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</TotalTime>
  <Words>448</Words>
  <Application>Microsoft Office PowerPoint</Application>
  <PresentationFormat>Prilagođeno</PresentationFormat>
  <Paragraphs>49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Organski</vt:lpstr>
      <vt:lpstr>VRŠNJAČKO NASILJE</vt:lpstr>
      <vt:lpstr>VRŠNJAČKO NASILJE</vt:lpstr>
      <vt:lpstr>VRŠNJAČKO NASILJE ILI SVAĐA?</vt:lpstr>
      <vt:lpstr>TKO SU ŽRTVE?</vt:lpstr>
      <vt:lpstr>TKO SU NASILNICI?</vt:lpstr>
      <vt:lpstr>Vrste nasilja</vt:lpstr>
      <vt:lpstr>PowerPointova prezentacija</vt:lpstr>
      <vt:lpstr>Verbalno nasilje</vt:lpstr>
      <vt:lpstr>Fizičko nasilje</vt:lpstr>
      <vt:lpstr>Internetsko nasilje</vt:lpstr>
      <vt:lpstr>NETOLERANCIJA KOJA UTJEČE NA NASILJE</vt:lpstr>
      <vt:lpstr>Netolerancija</vt:lpstr>
      <vt:lpstr>Što učiniti ako ste žrtva nasilja?</vt:lpstr>
      <vt:lpstr>Što ukoliko vidite takvu situaciju?</vt:lpstr>
      <vt:lpstr>Hvala na pozornosti 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VRŠNJAČKO NASILJE</dc:title>
  <dc:creator>miho</dc:creator>
  <cp:lastModifiedBy>KORISNIK</cp:lastModifiedBy>
  <cp:revision>16</cp:revision>
  <dcterms:created xsi:type="dcterms:W3CDTF">2017-11-10T14:38:43Z</dcterms:created>
  <dcterms:modified xsi:type="dcterms:W3CDTF">2017-11-20T15:32:08Z</dcterms:modified>
</cp:coreProperties>
</file>