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06E1FCF-F620-4F23-9EEB-006F61C3FE53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6CAFC3-769F-4744-BC9B-B1D07B94E64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09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FCF-F620-4F23-9EEB-006F61C3FE53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AFC3-769F-4744-BC9B-B1D07B94E6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908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FCF-F620-4F23-9EEB-006F61C3FE53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AFC3-769F-4744-BC9B-B1D07B94E64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17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FCF-F620-4F23-9EEB-006F61C3FE53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AFC3-769F-4744-BC9B-B1D07B94E64D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72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FCF-F620-4F23-9EEB-006F61C3FE53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AFC3-769F-4744-BC9B-B1D07B94E6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1920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FCF-F620-4F23-9EEB-006F61C3FE53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AFC3-769F-4744-BC9B-B1D07B94E64D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185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FCF-F620-4F23-9EEB-006F61C3FE53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AFC3-769F-4744-BC9B-B1D07B94E64D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85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FCF-F620-4F23-9EEB-006F61C3FE53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AFC3-769F-4744-BC9B-B1D07B94E64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388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FCF-F620-4F23-9EEB-006F61C3FE53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AFC3-769F-4744-BC9B-B1D07B94E64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93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FCF-F620-4F23-9EEB-006F61C3FE53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AFC3-769F-4744-BC9B-B1D07B94E6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395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FCF-F620-4F23-9EEB-006F61C3FE53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AFC3-769F-4744-BC9B-B1D07B94E64D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57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FCF-F620-4F23-9EEB-006F61C3FE53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AFC3-769F-4744-BC9B-B1D07B94E64D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26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FCF-F620-4F23-9EEB-006F61C3FE53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AFC3-769F-4744-BC9B-B1D07B94E64D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53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FCF-F620-4F23-9EEB-006F61C3FE53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AFC3-769F-4744-BC9B-B1D07B94E64D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94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FCF-F620-4F23-9EEB-006F61C3FE53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AFC3-769F-4744-BC9B-B1D07B94E6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725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FCF-F620-4F23-9EEB-006F61C3FE53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AFC3-769F-4744-BC9B-B1D07B94E64D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13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E1FCF-F620-4F23-9EEB-006F61C3FE53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AFC3-769F-4744-BC9B-B1D07B94E6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631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6E1FCF-F620-4F23-9EEB-006F61C3FE53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6CAFC3-769F-4744-BC9B-B1D07B94E6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72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LKTGWH398Q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HRANA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Problemi i rješenja</a:t>
            </a:r>
          </a:p>
        </p:txBody>
      </p:sp>
    </p:spTree>
    <p:extLst>
      <p:ext uri="{BB962C8B-B14F-4D97-AF65-F5344CB8AC3E}">
        <p14:creationId xmlns:p14="http://schemas.microsoft.com/office/powerpoint/2010/main" val="3004522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94" y="1193148"/>
            <a:ext cx="6880013" cy="4578336"/>
          </a:xfrm>
        </p:spPr>
      </p:pic>
    </p:spTree>
    <p:extLst>
      <p:ext uri="{BB962C8B-B14F-4D97-AF65-F5344CB8AC3E}">
        <p14:creationId xmlns:p14="http://schemas.microsoft.com/office/powerpoint/2010/main" val="2289203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" name="Rectangle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9" name="Picture 8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1" name="Picture 10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" r="10365" b="-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hr-HR" dirty="0"/>
              <a:t>Bacanje hrane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r-HR" sz="1900" dirty="0"/>
              <a:t>Bacanje hrane odnosi se na količinu uništene hrane koja se može izbjeći, a posljedica je industrijske ili masovne proizvodnje hrane.</a:t>
            </a:r>
          </a:p>
          <a:p>
            <a:pPr>
              <a:lnSpc>
                <a:spcPct val="80000"/>
              </a:lnSpc>
            </a:pPr>
            <a:endParaRPr lang="hr-HR" sz="1900" dirty="0"/>
          </a:p>
          <a:p>
            <a:pPr>
              <a:lnSpc>
                <a:spcPct val="80000"/>
              </a:lnSpc>
            </a:pPr>
            <a:r>
              <a:rPr lang="hr-HR" sz="1900" dirty="0"/>
              <a:t>Švedski institut za hranu i biotehnologiju </a:t>
            </a:r>
            <a:r>
              <a:rPr lang="hr-HR" sz="1900" dirty="0" smtClean="0"/>
              <a:t>utvrdio </a:t>
            </a:r>
            <a:r>
              <a:rPr lang="hr-HR" sz="1900" dirty="0"/>
              <a:t>je </a:t>
            </a:r>
            <a:r>
              <a:rPr lang="hr-HR" sz="1900" dirty="0" smtClean="0"/>
              <a:t>da se </a:t>
            </a:r>
            <a:r>
              <a:rPr lang="hr-HR" sz="1900" dirty="0"/>
              <a:t>na svijetu oko 1,3 </a:t>
            </a:r>
            <a:r>
              <a:rPr lang="hr-HR" sz="1900" dirty="0" smtClean="0"/>
              <a:t>milijardi </a:t>
            </a:r>
            <a:r>
              <a:rPr lang="hr-HR" sz="1900" dirty="0"/>
              <a:t>tona hrane godišnje </a:t>
            </a:r>
            <a:r>
              <a:rPr lang="hr-HR" sz="1900" dirty="0" smtClean="0"/>
              <a:t>baci, </a:t>
            </a:r>
            <a:r>
              <a:rPr lang="hr-HR" sz="1900" dirty="0"/>
              <a:t>što je oko trećinu ukupne godišnje svjetske proizvodnje</a:t>
            </a:r>
          </a:p>
        </p:txBody>
      </p:sp>
    </p:spTree>
    <p:extLst>
      <p:ext uri="{BB962C8B-B14F-4D97-AF65-F5344CB8AC3E}">
        <p14:creationId xmlns:p14="http://schemas.microsoft.com/office/powerpoint/2010/main" val="4266113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  <a:effectLst/>
        </p:spPr>
      </p:sp>
      <p:grpSp>
        <p:nvGrpSpPr>
          <p:cNvPr id="8" name="Group 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9" name="Picture 8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5" name="Rectangle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7" name="Picture 16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9" name="Picture 18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406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hr-HR" sz="2800" dirty="0"/>
              <a:t>Bacanje hrane znači </a:t>
            </a:r>
            <a:r>
              <a:rPr lang="hr-HR" sz="2800" dirty="0" smtClean="0"/>
              <a:t>bespotrebno: </a:t>
            </a:r>
            <a:r>
              <a:rPr lang="hr-HR" sz="2800" dirty="0"/>
              <a:t>krčenje </a:t>
            </a:r>
            <a:r>
              <a:rPr lang="hr-HR" sz="2800" dirty="0" smtClean="0"/>
              <a:t>šuma, potrošnju energije, </a:t>
            </a:r>
            <a:r>
              <a:rPr lang="hr-HR" sz="2800" dirty="0"/>
              <a:t>vode i sunčeve </a:t>
            </a:r>
            <a:r>
              <a:rPr lang="hr-HR" sz="2800" dirty="0" smtClean="0"/>
              <a:t>svijetlosti.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1381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" name="Rectangle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9" name="Picture 8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1" name="Picture 10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cxnSp>
        <p:nvCxnSpPr>
          <p:cNvPr id="21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r="743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hr-HR" dirty="0"/>
              <a:t>Posljedice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hr-HR" dirty="0"/>
              <a:t>Glad u svijetu (</a:t>
            </a:r>
            <a:r>
              <a:rPr lang="pl-PL" dirty="0"/>
              <a:t>preko 20.000 djece mlađe od pet godina umire svakoga dana od gladi</a:t>
            </a:r>
            <a:r>
              <a:rPr lang="pl-PL" dirty="0" smtClean="0"/>
              <a:t>).</a:t>
            </a:r>
          </a:p>
          <a:p>
            <a:r>
              <a:rPr lang="pl-PL" dirty="0" smtClean="0"/>
              <a:t>Zemlja je sve onečišćenija i zagađenija.</a:t>
            </a:r>
            <a:endParaRPr lang="pl-PL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2936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Veća potreba za proizvodnjom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58533"/>
            <a:ext cx="4285116" cy="2941076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59" y="2783400"/>
            <a:ext cx="4928723" cy="2691342"/>
          </a:xfrm>
        </p:spPr>
      </p:pic>
    </p:spTree>
    <p:extLst>
      <p:ext uri="{BB962C8B-B14F-4D97-AF65-F5344CB8AC3E}">
        <p14:creationId xmlns:p14="http://schemas.microsoft.com/office/powerpoint/2010/main" val="2061346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  <a:effectLst/>
        </p:spPr>
      </p:sp>
      <p:grpSp>
        <p:nvGrpSpPr>
          <p:cNvPr id="8" name="Group 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9" name="Picture 8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5" name="Rectangle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7" name="Picture 16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9" name="Picture 18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4" r="21966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hr-HR" sz="2800"/>
              <a:t>Veće </a:t>
            </a:r>
            <a:r>
              <a:rPr lang="hr-HR" sz="2800" smtClean="0"/>
              <a:t>krčenje </a:t>
            </a:r>
            <a:r>
              <a:rPr lang="hr-HR" sz="2800" dirty="0" smtClean="0"/>
              <a:t>šuma, iskorištavanje voda </a:t>
            </a:r>
            <a:r>
              <a:rPr lang="hr-HR" sz="2800" dirty="0"/>
              <a:t>i veća potrošnja sredstava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644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hr-HR" dirty="0"/>
              <a:t>Rješenje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94" y="2063577"/>
            <a:ext cx="4230774" cy="4230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5609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5" r="18952" b="-1"/>
          <a:stretch/>
        </p:blipFill>
        <p:spPr>
          <a:xfrm>
            <a:off x="8156870" y="27900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/>
              <a:t>Fair </a:t>
            </a:r>
            <a:r>
              <a:rPr lang="hr-HR" dirty="0" err="1"/>
              <a:t>Trade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hr-HR" dirty="0"/>
              <a:t>Fair </a:t>
            </a:r>
            <a:r>
              <a:rPr lang="hr-HR" dirty="0" err="1"/>
              <a:t>Trade</a:t>
            </a:r>
            <a:r>
              <a:rPr lang="hr-HR" dirty="0"/>
              <a:t> je društveni pokret čiji je  cilj  pomoći proizvođačima siromašnim zemljama, postići bolje uvjete trgovanja i promicanje održivog uzgoja. </a:t>
            </a:r>
          </a:p>
          <a:p>
            <a:r>
              <a:rPr lang="hr-HR" dirty="0"/>
              <a:t>Radnici tog pokreta imaju bitno bolji položaj ,manje radno vrijeme , veća plaća koja se ne smanjuje ukoliko padne potrošnja proizvoda te bolji radni </a:t>
            </a:r>
            <a:r>
              <a:rPr lang="hr-HR" dirty="0" smtClean="0"/>
              <a:t>uvjeti.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409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92" y="2895338"/>
            <a:ext cx="4473619" cy="297699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31" y="1246168"/>
            <a:ext cx="4512194" cy="3008129"/>
          </a:xfrm>
        </p:spPr>
      </p:pic>
    </p:spTree>
    <p:extLst>
      <p:ext uri="{BB962C8B-B14F-4D97-AF65-F5344CB8AC3E}">
        <p14:creationId xmlns:p14="http://schemas.microsoft.com/office/powerpoint/2010/main" val="393051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  <a:effectLst/>
        </p:spPr>
      </p:sp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8" name="Rectangle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0" name="Picture 19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2" name="Picture 21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cxnSp>
        <p:nvCxnSpPr>
          <p:cNvPr id="24" name="Straight Connector 2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6" r="12644" b="-1"/>
          <a:stretch/>
        </p:blipFill>
        <p:spPr>
          <a:xfrm>
            <a:off x="6093447" y="821175"/>
            <a:ext cx="2584054" cy="2494531"/>
          </a:xfrm>
          <a:prstGeom prst="rect">
            <a:avLst/>
          </a:prstGeom>
        </p:spPr>
      </p:pic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954"/>
          <a:stretch/>
        </p:blipFill>
        <p:spPr>
          <a:xfrm>
            <a:off x="6093448" y="3453833"/>
            <a:ext cx="5264080" cy="247883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r="27851"/>
          <a:stretch/>
        </p:blipFill>
        <p:spPr>
          <a:xfrm>
            <a:off x="8855486" y="821175"/>
            <a:ext cx="2510350" cy="249453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67385" y="2556932"/>
            <a:ext cx="4567427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hr-HR" sz="2000" dirty="0"/>
              <a:t>Fair </a:t>
            </a:r>
            <a:r>
              <a:rPr lang="hr-HR" sz="2000" dirty="0" err="1"/>
              <a:t>trade</a:t>
            </a:r>
            <a:r>
              <a:rPr lang="hr-HR" sz="2000" dirty="0"/>
              <a:t>-om dolazi do pravilne </a:t>
            </a:r>
            <a:r>
              <a:rPr lang="hr-HR" sz="2000" dirty="0" smtClean="0"/>
              <a:t>proizvodnje, </a:t>
            </a:r>
            <a:r>
              <a:rPr lang="hr-HR" sz="2000" dirty="0"/>
              <a:t>boljih radnih uvjeta te se polako </a:t>
            </a:r>
            <a:r>
              <a:rPr lang="hr-HR" sz="2000" dirty="0" smtClean="0"/>
              <a:t>rješavaju </a:t>
            </a:r>
            <a:r>
              <a:rPr lang="hr-HR" sz="2000" dirty="0"/>
              <a:t>pojedini problemi vezani uz </a:t>
            </a:r>
            <a:r>
              <a:rPr lang="hr-HR" sz="2000" dirty="0" smtClean="0"/>
              <a:t>hranu.</a:t>
            </a:r>
            <a:endParaRPr lang="hr-HR" sz="2000" dirty="0"/>
          </a:p>
          <a:p>
            <a:pPr algn="l">
              <a:buFont typeface="Arial"/>
              <a:buChar char="•"/>
            </a:pPr>
            <a:r>
              <a:rPr lang="en-US" sz="2000" dirty="0">
                <a:hlinkClick r:id="rId8"/>
              </a:rPr>
              <a:t>https://www.youtube.com/watch?v=PLKTGWH398Q</a:t>
            </a:r>
            <a:endParaRPr lang="hr-HR" sz="2000" dirty="0"/>
          </a:p>
          <a:p>
            <a:pPr algn="l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839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Hrana - osnovno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sz="3600" dirty="0"/>
              <a:t>Neophodna za naš život</a:t>
            </a:r>
          </a:p>
          <a:p>
            <a:r>
              <a:rPr lang="hr-HR" sz="3600" dirty="0"/>
              <a:t>Sadrži: </a:t>
            </a:r>
          </a:p>
          <a:p>
            <a:r>
              <a:rPr lang="hr-HR" sz="3600" dirty="0"/>
              <a:t>Vitamine</a:t>
            </a:r>
          </a:p>
          <a:p>
            <a:r>
              <a:rPr lang="hr-HR" sz="3600" dirty="0"/>
              <a:t>Minerale</a:t>
            </a:r>
          </a:p>
          <a:p>
            <a:r>
              <a:rPr lang="hr-HR" sz="3600" dirty="0"/>
              <a:t>Ugljikohidrate</a:t>
            </a:r>
          </a:p>
          <a:p>
            <a:r>
              <a:rPr lang="hr-HR" sz="3600" dirty="0"/>
              <a:t>Bjelančevine</a:t>
            </a:r>
          </a:p>
          <a:p>
            <a:r>
              <a:rPr lang="hr-HR" sz="3600" dirty="0"/>
              <a:t>Masti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84" y="2556932"/>
            <a:ext cx="4822581" cy="30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8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hr-HR" dirty="0"/>
              <a:t>Hvala na pozornosti!!!!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hr-HR" dirty="0"/>
              <a:t>Napravila : Manuela </a:t>
            </a:r>
            <a:r>
              <a:rPr lang="hr-HR" dirty="0" err="1"/>
              <a:t>Zegnal</a:t>
            </a:r>
            <a:r>
              <a:rPr lang="hr-HR" dirty="0"/>
              <a:t> </a:t>
            </a:r>
          </a:p>
          <a:p>
            <a:r>
              <a:rPr lang="hr-HR" dirty="0" smtClean="0"/>
              <a:t>7.b</a:t>
            </a:r>
            <a:endParaRPr lang="hr-HR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66" y="3092972"/>
            <a:ext cx="4166897" cy="224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0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38" y="1505665"/>
            <a:ext cx="5191966" cy="3235838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35" y="1306585"/>
            <a:ext cx="5365102" cy="4165844"/>
          </a:xfrm>
        </p:spPr>
      </p:pic>
    </p:spTree>
    <p:extLst>
      <p:ext uri="{BB962C8B-B14F-4D97-AF65-F5344CB8AC3E}">
        <p14:creationId xmlns:p14="http://schemas.microsoft.com/office/powerpoint/2010/main" val="19657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r="23344" b="-2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/>
              <a:t>Kako hrana dolazi do nas?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hr-HR" dirty="0"/>
              <a:t>Za svu hranu koju imamo </a:t>
            </a:r>
            <a:r>
              <a:rPr lang="hr-HR" dirty="0" smtClean="0"/>
              <a:t>zaslužna je prehrambena </a:t>
            </a:r>
            <a:r>
              <a:rPr lang="hr-HR" dirty="0"/>
              <a:t>industrija te brojni poljoprivrednici</a:t>
            </a:r>
          </a:p>
          <a:p>
            <a:r>
              <a:rPr lang="hr-HR" dirty="0"/>
              <a:t>Prehrambena industrija kupuje </a:t>
            </a:r>
            <a:r>
              <a:rPr lang="hr-HR" dirty="0" smtClean="0"/>
              <a:t>proizvode </a:t>
            </a:r>
            <a:r>
              <a:rPr lang="hr-HR" dirty="0"/>
              <a:t>raznih </a:t>
            </a:r>
            <a:r>
              <a:rPr lang="hr-HR" dirty="0" smtClean="0"/>
              <a:t>farmi </a:t>
            </a:r>
            <a:r>
              <a:rPr lang="hr-HR" dirty="0"/>
              <a:t>te ih prerađuje i dostavlja u trgovine</a:t>
            </a:r>
          </a:p>
          <a:p>
            <a:r>
              <a:rPr lang="hr-HR" dirty="0"/>
              <a:t>Još jedan način na koji dobivamo hranu je kada kupujemo na tržnici izravno od uzgojitelja ili ako je sami uzgojimo</a:t>
            </a:r>
          </a:p>
        </p:txBody>
      </p:sp>
    </p:spTree>
    <p:extLst>
      <p:ext uri="{BB962C8B-B14F-4D97-AF65-F5344CB8AC3E}">
        <p14:creationId xmlns:p14="http://schemas.microsoft.com/office/powerpoint/2010/main" val="63401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20" y="1144247"/>
            <a:ext cx="8103101" cy="4552913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46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24" y="1036695"/>
            <a:ext cx="6661272" cy="4432774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067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6" y="2499825"/>
            <a:ext cx="5563201" cy="342350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93" y="768306"/>
            <a:ext cx="4619791" cy="30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r="20639" b="-1"/>
          <a:stretch/>
        </p:blipFill>
        <p:spPr>
          <a:xfrm>
            <a:off x="1434269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/>
              <a:t>Tko proizvodi našu hranu?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200" dirty="0"/>
              <a:t>Hrana koju imamo na stolu nije nužno iz naše države, može biti i s drugog kraja </a:t>
            </a:r>
            <a:r>
              <a:rPr lang="hr-HR" sz="2200" dirty="0" smtClean="0"/>
              <a:t>svijeta, </a:t>
            </a:r>
            <a:r>
              <a:rPr lang="hr-HR" sz="2200" dirty="0"/>
              <a:t>ali sigurno većina nas neće to </a:t>
            </a:r>
            <a:r>
              <a:rPr lang="hr-HR" sz="2200" dirty="0" smtClean="0"/>
              <a:t>primijetiti.</a:t>
            </a:r>
            <a:endParaRPr lang="hr-HR" sz="2200" dirty="0"/>
          </a:p>
          <a:p>
            <a:pPr>
              <a:lnSpc>
                <a:spcPct val="90000"/>
              </a:lnSpc>
            </a:pPr>
            <a:r>
              <a:rPr lang="hr-HR" sz="2200" dirty="0"/>
              <a:t>U siromašnim malim državama često je malo obradivih površina te </a:t>
            </a:r>
            <a:r>
              <a:rPr lang="hr-HR" sz="2200" dirty="0" smtClean="0"/>
              <a:t>se hrana </a:t>
            </a:r>
            <a:r>
              <a:rPr lang="hr-HR" sz="2200" dirty="0"/>
              <a:t>koja se proizvode ne može </a:t>
            </a:r>
            <a:r>
              <a:rPr lang="hr-HR" sz="2200" dirty="0" smtClean="0"/>
              <a:t>prodavati </a:t>
            </a:r>
            <a:r>
              <a:rPr lang="hr-HR" sz="2200" dirty="0"/>
              <a:t>po minimalnoj cijeni kao </a:t>
            </a:r>
            <a:r>
              <a:rPr lang="hr-HR" sz="2200" dirty="0" smtClean="0"/>
              <a:t>u </a:t>
            </a:r>
            <a:r>
              <a:rPr lang="hr-HR" sz="2200" dirty="0"/>
              <a:t>velikim državama s velikom proizvodnjom.</a:t>
            </a:r>
          </a:p>
          <a:p>
            <a:pPr>
              <a:lnSpc>
                <a:spcPct val="90000"/>
              </a:lnSpc>
            </a:pPr>
            <a:r>
              <a:rPr lang="hr-HR" sz="2200" dirty="0" smtClean="0"/>
              <a:t>Često se kako bi se povećala zarada zapošljavaju ljudi </a:t>
            </a:r>
            <a:r>
              <a:rPr lang="hr-HR" sz="2200" dirty="0"/>
              <a:t>koji pristaju na minimalnu </a:t>
            </a:r>
            <a:r>
              <a:rPr lang="hr-HR" sz="2200" dirty="0" smtClean="0"/>
              <a:t>plaću (djeca, stariji ... </a:t>
            </a:r>
            <a:r>
              <a:rPr lang="hr-HR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131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  <a:effectLst/>
        </p:spPr>
      </p:sp>
      <p:grpSp>
        <p:nvGrpSpPr>
          <p:cNvPr id="25" name="Group 2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26" name="Picture 25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30" name="Straight Connector 2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32" name="Rectangle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34" name="Picture 33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6" name="Picture 35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cxnSp>
        <p:nvCxnSpPr>
          <p:cNvPr id="38" name="Straight Connector 3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0" r="6253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Dječji</a:t>
            </a:r>
            <a:r>
              <a:rPr lang="en-US" sz="4400" dirty="0"/>
              <a:t> rad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627685" y="2573865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hr-HR" sz="2000" dirty="0" smtClean="0"/>
              <a:t> Iako </a:t>
            </a:r>
            <a:r>
              <a:rPr lang="hr-HR" sz="2000" dirty="0"/>
              <a:t>je u mnogim državama </a:t>
            </a:r>
            <a:r>
              <a:rPr lang="hr-HR" sz="2000" dirty="0" smtClean="0"/>
              <a:t>zabranjen, u nekim nama dalekim državama postoji dječji rad. Djeca se iskorištavaju i zapošljavaju protuzakonito.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4752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158</TotalTime>
  <Words>367</Words>
  <Application>Microsoft Office PowerPoint</Application>
  <PresentationFormat>Widescreen</PresentationFormat>
  <Paragraphs>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Organski</vt:lpstr>
      <vt:lpstr>HRANA</vt:lpstr>
      <vt:lpstr>Hrana - osnovno</vt:lpstr>
      <vt:lpstr>PowerPoint Presentation</vt:lpstr>
      <vt:lpstr>Kako hrana dolazi do nas?</vt:lpstr>
      <vt:lpstr>PowerPoint Presentation</vt:lpstr>
      <vt:lpstr>PowerPoint Presentation</vt:lpstr>
      <vt:lpstr>PowerPoint Presentation</vt:lpstr>
      <vt:lpstr>Tko proizvodi našu hranu?</vt:lpstr>
      <vt:lpstr>Dječji rad</vt:lpstr>
      <vt:lpstr>PowerPoint Presentation</vt:lpstr>
      <vt:lpstr>Bacanje hrane</vt:lpstr>
      <vt:lpstr>PowerPoint Presentation</vt:lpstr>
      <vt:lpstr>Posljedice</vt:lpstr>
      <vt:lpstr>Veća potreba za proizvodnjom</vt:lpstr>
      <vt:lpstr>PowerPoint Presentation</vt:lpstr>
      <vt:lpstr>Rješenje</vt:lpstr>
      <vt:lpstr>Fair Trade</vt:lpstr>
      <vt:lpstr>PowerPoint Presentation</vt:lpstr>
      <vt:lpstr>PowerPoint Presentation</vt:lpstr>
      <vt:lpstr>Hvala na pozornosti!!!!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HRANA</dc:title>
  <dc:creator>ivica</dc:creator>
  <cp:lastModifiedBy>Mladen</cp:lastModifiedBy>
  <cp:revision>18</cp:revision>
  <dcterms:created xsi:type="dcterms:W3CDTF">2017-02-02T16:49:24Z</dcterms:created>
  <dcterms:modified xsi:type="dcterms:W3CDTF">2017-02-19T20:08:25Z</dcterms:modified>
</cp:coreProperties>
</file>