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6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12" autoAdjust="0"/>
    <p:restoredTop sz="80667" autoAdjust="0"/>
  </p:normalViewPr>
  <p:slideViewPr>
    <p:cSldViewPr>
      <p:cViewPr>
        <p:scale>
          <a:sx n="75" d="100"/>
          <a:sy n="75" d="100"/>
        </p:scale>
        <p:origin x="-17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DF629D-76A8-4EE9-86C2-C840A2AD5972}" type="datetimeFigureOut">
              <a:rPr lang="sr-Latn-CS"/>
              <a:pPr>
                <a:defRPr/>
              </a:pPr>
              <a:t>17.3.2016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A2AECA-15CE-49CE-9F5B-1FD55AB7BC0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mtClean="0"/>
              <a:t>Prije početka svakog učenja potrebna je dobra organizacija. Organizacije se treba pridržavati svaki dan, prilikom svakog učenja!</a:t>
            </a:r>
          </a:p>
        </p:txBody>
      </p:sp>
      <p:sp>
        <p:nvSpPr>
          <p:cNvPr id="2560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8A2621-352B-49B8-8E70-B8421595F2A4}" type="slidenum">
              <a:rPr lang="hr-HR" smtClean="0"/>
              <a:pPr/>
              <a:t>2</a:t>
            </a:fld>
            <a:endParaRPr lang="hr-H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smtClean="0"/>
              <a:t>Na kraju, najvažnije ponavljati. Ako ne ponovimo ono što smo naučili dolazi do zaboravljanja.</a:t>
            </a:r>
          </a:p>
        </p:txBody>
      </p:sp>
      <p:sp>
        <p:nvSpPr>
          <p:cNvPr id="3482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E550C1-42A4-4E91-834A-40DE95C07ABD}" type="slidenum">
              <a:rPr lang="hr-HR" smtClean="0"/>
              <a:pPr/>
              <a:t>11</a:t>
            </a:fld>
            <a:endParaRPr lang="hr-H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smtClean="0"/>
              <a:t>Za kvalitetno i lakše učenje jako je važno znati slušati. Sada ćemo provjeriti kakav si slušatelj na satu.</a:t>
            </a:r>
          </a:p>
        </p:txBody>
      </p:sp>
      <p:sp>
        <p:nvSpPr>
          <p:cNvPr id="3584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D04C7B-72FC-4FA7-9C37-36B260051477}" type="slidenum">
              <a:rPr lang="hr-HR" smtClean="0"/>
              <a:pPr/>
              <a:t>12</a:t>
            </a:fld>
            <a:endParaRPr lang="hr-H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smtClean="0"/>
              <a:t>Pored svake tvrdnje odgovori uvijek,  ponekad ili nikada, onako kako najviše tebe opisuje.</a:t>
            </a:r>
          </a:p>
          <a:p>
            <a:r>
              <a:rPr lang="hr-HR" smtClean="0"/>
              <a:t>Tamo gdje si odgovorio uvijek upisuješ broj 2, ponekad 1 i nikad 0. zatim sve zbroji.</a:t>
            </a:r>
          </a:p>
          <a:p>
            <a:endParaRPr lang="hr-HR" smtClean="0"/>
          </a:p>
        </p:txBody>
      </p:sp>
      <p:sp>
        <p:nvSpPr>
          <p:cNvPr id="3686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BE4D7-24A7-4CD1-A881-306FCBAE1C20}" type="slidenum">
              <a:rPr lang="hr-HR" smtClean="0"/>
              <a:pPr/>
              <a:t>13</a:t>
            </a:fld>
            <a:endParaRPr lang="hr-H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3789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D7B8A5-C6F9-407E-B159-69153324DF6B}" type="slidenum">
              <a:rPr lang="hr-HR" smtClean="0"/>
              <a:pPr/>
              <a:t>14</a:t>
            </a:fld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smtClean="0"/>
              <a:t>Jedna od najvažnijih stvari je kućni centar za učenje koji podrazumijeva sve gore navedeno.</a:t>
            </a:r>
          </a:p>
        </p:txBody>
      </p:sp>
      <p:sp>
        <p:nvSpPr>
          <p:cNvPr id="2662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3CCDEA-7E66-496C-8178-63625E9CAE3E}" type="slidenum">
              <a:rPr lang="hr-HR" smtClean="0"/>
              <a:pPr/>
              <a:t>3</a:t>
            </a:fld>
            <a:endParaRPr lang="hr-H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smtClean="0"/>
              <a:t>Pored organizacije prostora jako je važno organizirati i vrijeme predviđeno za učenje. Poželjno je uvijek učiti u isto vrijeme. Istraživanja su pokazala da je najbolje učiti oko 9 i 11 satu ujutro i  17.00 sati popodne. Prilikom učenja je potrebno odrediti prioritete, odnosno planirati koje predmete i to po težini. Najteže predmete učiti prvo, zatim slijede manje teži … Dosljedno držanje plana  i ne odgađanja vodi stvaranju navika. Ponekad i pritisak (roditelja, prijatelja) može izazvati pozitivne reakcije u učenju.</a:t>
            </a:r>
          </a:p>
        </p:txBody>
      </p:sp>
      <p:sp>
        <p:nvSpPr>
          <p:cNvPr id="2765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57C0C9-C8E5-416F-BC94-C94B7542EFAC}" type="slidenum">
              <a:rPr lang="hr-HR" smtClean="0"/>
              <a:pPr/>
              <a:t>4</a:t>
            </a:fld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smtClean="0"/>
              <a:t>Kada se umoriš učeći, potrebno je naći malo vremena za nešto drugo. Umor i bezvoljnost se mogu prevladati ako se radi u grupi s kolegama iz razreda ili prijateljem, ali nikada više od tri jer učenje može otići u sasvim drugom smijeru.</a:t>
            </a:r>
          </a:p>
        </p:txBody>
      </p:sp>
      <p:sp>
        <p:nvSpPr>
          <p:cNvPr id="2867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55094F-447A-45DE-8BD5-6C0A1559255B}" type="slidenum">
              <a:rPr lang="hr-HR" smtClean="0"/>
              <a:pPr/>
              <a:t>5</a:t>
            </a:fld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smtClean="0"/>
              <a:t>Primjer tablice koja se može preoblikovati i koja je dobra za organizaciju učenja.</a:t>
            </a:r>
          </a:p>
        </p:txBody>
      </p:sp>
      <p:sp>
        <p:nvSpPr>
          <p:cNvPr id="2970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17C7FA-387C-47DB-8EA4-FDD6C8DFBA2B}" type="slidenum">
              <a:rPr lang="hr-HR" smtClean="0"/>
              <a:pPr/>
              <a:t>6</a:t>
            </a:fld>
            <a:endParaRPr lang="hr-H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smtClean="0"/>
              <a:t>Za dobar rezultat u školi jako je važno pisati domaće zadaće. </a:t>
            </a:r>
          </a:p>
          <a:p>
            <a:pPr eaLnBrk="1" hangingPunct="1"/>
            <a:r>
              <a:rPr lang="hr-HR" smtClean="0"/>
              <a:t>Da bi pisanje domaćih zadaća bilo zanimljivije, možeš to raditi u društvu.</a:t>
            </a:r>
          </a:p>
        </p:txBody>
      </p:sp>
      <p:sp>
        <p:nvSpPr>
          <p:cNvPr id="3072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A5311A-B47B-4F22-A4C0-C89DB4EFF376}" type="slidenum">
              <a:rPr lang="hr-HR" smtClean="0"/>
              <a:pPr/>
              <a:t>7</a:t>
            </a:fld>
            <a:endParaRPr lang="hr-H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smtClean="0"/>
              <a:t>Prilikom učenja je dobro slijediti nekoliko pravila koja vode uspješnom usvajanju gradiva. </a:t>
            </a:r>
          </a:p>
        </p:txBody>
      </p:sp>
      <p:sp>
        <p:nvSpPr>
          <p:cNvPr id="3174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735B44-EA38-4574-A402-A5C41A8B9C6E}" type="slidenum">
              <a:rPr lang="hr-HR" smtClean="0"/>
              <a:pPr/>
              <a:t>8</a:t>
            </a:fld>
            <a:endParaRPr lang="hr-H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smtClean="0"/>
              <a:t>Kada se tekst pročita letimično, potrebno je sam sebi postavljati pitanja, da provjerimo što je važno.</a:t>
            </a:r>
          </a:p>
        </p:txBody>
      </p:sp>
      <p:sp>
        <p:nvSpPr>
          <p:cNvPr id="3277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4BB72-BF11-465F-AC8B-2C98B54A0767}" type="slidenum">
              <a:rPr lang="hr-HR" smtClean="0"/>
              <a:pPr/>
              <a:t>9</a:t>
            </a:fld>
            <a:endParaRPr lang="hr-H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3379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675A57-08C1-437E-8753-DE32DAB5E086}" type="slidenum">
              <a:rPr lang="hr-HR" smtClean="0"/>
              <a:pPr/>
              <a:t>10</a:t>
            </a:fld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ni poveznik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5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18F24-2F25-43A0-917D-30A5B0B7FEC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3F448-6328-4847-B93F-A804FF84622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FF4D7-B0E4-4D61-A384-1D27904F407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17142-DE72-42C4-9501-BC6F68B8029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ni poveznik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5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4D92-E665-4659-86C8-74FE91BE5D4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2AB16-5788-4E74-93C8-347D8B5522B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8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60587-83F3-4486-91DA-D4A9744F468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2B448-6E99-449C-9228-F050C61958D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A2097-B0FA-4AEB-97CE-C6C50C1CCD9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ni poveznik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13695-22E0-481C-A8C7-8BFD58296B1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D2A3-F699-4174-B2E7-C83B1050875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Rezervirano mjesto teksta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B176FF4-8FF2-4AA7-8257-7369135CF8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2" r:id="rId4"/>
    <p:sldLayoutId id="2147483868" r:id="rId5"/>
    <p:sldLayoutId id="2147483863" r:id="rId6"/>
    <p:sldLayoutId id="2147483869" r:id="rId7"/>
    <p:sldLayoutId id="2147483870" r:id="rId8"/>
    <p:sldLayoutId id="2147483871" r:id="rId9"/>
    <p:sldLayoutId id="2147483864" r:id="rId10"/>
    <p:sldLayoutId id="21474838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UČENJE NE MORA BITI MUČENJE</a:t>
            </a:r>
          </a:p>
        </p:txBody>
      </p:sp>
      <p:pic>
        <p:nvPicPr>
          <p:cNvPr id="10243" name="Picture 7" descr="citatelji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00063"/>
            <a:ext cx="34623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Slika 4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500063"/>
            <a:ext cx="2643187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KAKO UČITI?     ČPČPP</a:t>
            </a:r>
            <a:endParaRPr lang="sr-Latn-C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hr-HR" smtClean="0">
                <a:solidFill>
                  <a:srgbClr val="FF00FF"/>
                </a:solidFill>
              </a:rPr>
              <a:t>Č – čitati pozorno</a:t>
            </a:r>
            <a:endParaRPr lang="hr-HR" sz="20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hr-HR" sz="2000" smtClean="0"/>
              <a:t> pronaći glavnu misao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hr-HR" sz="2000" smtClean="0"/>
              <a:t> podcrtavati i  označavati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hr-HR" sz="2000" smtClean="0"/>
              <a:t>pamtiti tablice i druge prikaze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smtClean="0">
                <a:solidFill>
                  <a:srgbClr val="FF00FF"/>
                </a:solidFill>
              </a:rPr>
              <a:t>P – pamtiti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hr-HR" sz="2000" smtClean="0"/>
              <a:t> prepričavati vlastitim riječima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hr-HR" sz="2000" smtClean="0"/>
              <a:t> zapisivanjem bilješki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hr-HR" sz="2000" smtClean="0"/>
              <a:t> glasno izgovoriti misli</a:t>
            </a:r>
          </a:p>
          <a:p>
            <a:pPr eaLnBrk="1" hangingPunct="1">
              <a:buFont typeface="Wingdings" pitchFamily="2" charset="2"/>
              <a:buNone/>
            </a:pPr>
            <a:endParaRPr lang="hr-HR" smtClean="0"/>
          </a:p>
        </p:txBody>
      </p:sp>
      <p:pic>
        <p:nvPicPr>
          <p:cNvPr id="19461" name="Slika 4" descr="aa%20reading%20ow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3857625"/>
            <a:ext cx="3073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mtClean="0"/>
              <a:t>P - ponavljati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mtClean="0"/>
              <a:t> </a:t>
            </a:r>
            <a:r>
              <a:rPr lang="hr-HR" sz="2400" smtClean="0"/>
              <a:t>letimično pregledati naslove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z="2400" smtClean="0"/>
              <a:t> ponavljati u vremenskim razmacima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endParaRPr lang="hr-HR" sz="2400" smtClean="0"/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hr-HR" smtClean="0"/>
              <a:t>Nema učenja  bez uloženog vremena i napora!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latin typeface="Comic Sans MS" pitchFamily="66" charset="0"/>
              </a:rPr>
              <a:t>Slušaj  i  vodi bilješke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r-HR" smtClean="0"/>
              <a:t>Kakav si slušatelj?</a:t>
            </a:r>
          </a:p>
        </p:txBody>
      </p:sp>
      <p:pic>
        <p:nvPicPr>
          <p:cNvPr id="21508" name="Slika 4" descr="uceni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285750"/>
            <a:ext cx="2519363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hr-HR" sz="1600" b="1" smtClean="0"/>
              <a:t>Na svom sam mjestu u razredu i spreman slušati nakon što zazvoni zvono.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hr-HR" sz="1600" b="1" smtClean="0"/>
              <a:t>Ne radim druge stvari dok učitelj govori.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hr-HR" sz="1600" b="1" smtClean="0"/>
              <a:t>Ne razgovaram s prijateljima dok učitelj predaje.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hr-HR" sz="1600" b="1" smtClean="0"/>
              <a:t>Pažljivo slušam upute.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hr-HR" sz="1600" b="1" smtClean="0"/>
              <a:t>Postavljam pitanja kad ne razumijem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hr-HR" sz="1600" b="1" smtClean="0"/>
              <a:t>Pravim bilješke 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hr-HR" sz="1600" b="1" smtClean="0"/>
              <a:t>Znam kad učitelj govori o nečem važnom.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hr-HR" sz="1600" b="1" smtClean="0"/>
              <a:t>Ako uhvatim sebe u sanjarenju, pokušam se osvijestiti.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hr-HR" sz="1600" b="1" smtClean="0"/>
          </a:p>
        </p:txBody>
      </p:sp>
      <p:sp>
        <p:nvSpPr>
          <p:cNvPr id="2253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hr-HR" sz="1600" b="1" smtClean="0"/>
              <a:t>9. Gledam učitelja dok predaje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 startAt="10"/>
            </a:pPr>
            <a:r>
              <a:rPr lang="hr-HR" sz="1600" b="1" smtClean="0"/>
              <a:t>Koncentriram se na ono što učitelj govori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 startAt="10"/>
            </a:pPr>
            <a:r>
              <a:rPr lang="hr-HR" sz="1600" b="1" smtClean="0"/>
              <a:t>Ako me netko ometa u slušanju, zatražim tu osobu da prestane ili zatražim profesora za pomoć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 startAt="10"/>
            </a:pPr>
            <a:r>
              <a:rPr lang="hr-HR" sz="1600" b="1" smtClean="0"/>
              <a:t> provedem više vremena slušajući nego razgovarajući na satu.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 startAt="10"/>
            </a:pPr>
            <a:endParaRPr lang="hr-HR" sz="1600" b="1" smtClean="0"/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hr-HR" sz="1600" b="1" smtClean="0"/>
              <a:t>Uvijek - 2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hr-HR" sz="1600" b="1" smtClean="0"/>
              <a:t>Ponekad –1 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hr-HR" sz="1600" b="1" smtClean="0"/>
              <a:t>Nikad - 0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16- 24        dobar si slušatelj </a:t>
            </a:r>
          </a:p>
          <a:p>
            <a:pPr eaLnBrk="1" hangingPunct="1"/>
            <a:r>
              <a:rPr lang="hr-HR" smtClean="0"/>
              <a:t>12 – 15      moraš biti bolji</a:t>
            </a:r>
          </a:p>
          <a:p>
            <a:pPr eaLnBrk="1" hangingPunct="1"/>
            <a:r>
              <a:rPr lang="hr-HR" smtClean="0"/>
              <a:t>11 i manje      Ups?</a:t>
            </a:r>
          </a:p>
        </p:txBody>
      </p:sp>
      <p:pic>
        <p:nvPicPr>
          <p:cNvPr id="23555" name="Picture 4" descr="ploč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213100"/>
            <a:ext cx="32400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827088" y="620713"/>
            <a:ext cx="4968875" cy="7921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400">
                <a:latin typeface="Arial" charset="0"/>
              </a:rPr>
              <a:t>ORGANIZIRAJ SE !</a:t>
            </a:r>
          </a:p>
        </p:txBody>
      </p:sp>
      <p:sp>
        <p:nvSpPr>
          <p:cNvPr id="11267" name="AutoShape 5"/>
          <p:cNvSpPr>
            <a:spLocks noChangeArrowheads="1"/>
          </p:cNvSpPr>
          <p:nvPr/>
        </p:nvSpPr>
        <p:spPr bwMode="auto">
          <a:xfrm>
            <a:off x="6500813" y="714375"/>
            <a:ext cx="2376487" cy="1584325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hr-HR">
              <a:latin typeface="Arial" charset="0"/>
            </a:endParaRPr>
          </a:p>
          <a:p>
            <a:pPr algn="ctr"/>
            <a:r>
              <a:rPr lang="hr-HR" sz="2400">
                <a:latin typeface="Arial" charset="0"/>
              </a:rPr>
              <a:t>KAKO?</a:t>
            </a:r>
          </a:p>
        </p:txBody>
      </p:sp>
      <p:pic>
        <p:nvPicPr>
          <p:cNvPr id="11268" name="Picture 6" descr="9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928938"/>
            <a:ext cx="1951038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Slika 6" descr="pravaci015[1]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428875"/>
            <a:ext cx="43910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mtClean="0">
                <a:latin typeface="Bookman Old Style" pitchFamily="18" charset="0"/>
              </a:rPr>
              <a:t>POSTAVITI KUĆNI CENTAR ZA UČENJE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mtClean="0"/>
              <a:t> </a:t>
            </a:r>
            <a:r>
              <a:rPr lang="hr-HR" sz="2800" smtClean="0"/>
              <a:t>Mjesto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z="2800" smtClean="0"/>
              <a:t> Osvjetljenje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z="2800" smtClean="0"/>
              <a:t> Sjedenje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z="2800" smtClean="0"/>
              <a:t> Buka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z="2800" smtClean="0"/>
              <a:t> Pribor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z="2800" smtClean="0"/>
              <a:t> Ploča za podsjetnike</a:t>
            </a:r>
          </a:p>
        </p:txBody>
      </p:sp>
      <p:pic>
        <p:nvPicPr>
          <p:cNvPr id="12292" name="Picture 4" descr="010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571625"/>
            <a:ext cx="3540125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smtClean="0">
                <a:latin typeface="Bookman Old Style" pitchFamily="18" charset="0"/>
              </a:rPr>
              <a:t>Organiziraj vrijeme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z="2400" smtClean="0"/>
              <a:t> odredi prioritete - započeti sa najvažnijim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z="2400" smtClean="0"/>
              <a:t> uči u isto vrijeme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Blip>
                <a:blip r:embed="rId3"/>
              </a:buBlip>
            </a:pPr>
            <a:r>
              <a:rPr lang="hr-HR" sz="2400" smtClean="0"/>
              <a:t>napravi pauze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z="2400" smtClean="0"/>
              <a:t> planiraj i zabavu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z="2400" smtClean="0"/>
              <a:t> budi dosljedan u provođenju ciljeva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Blip>
                <a:blip r:embed="rId3"/>
              </a:buBlip>
            </a:pPr>
            <a:r>
              <a:rPr lang="hr-HR" sz="2400" smtClean="0"/>
              <a:t> nemoj odgađati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endParaRPr lang="hr-HR" sz="240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z="2400" smtClean="0"/>
              <a:t>Oko 9 i 11 te  17 sati najviša vrijednost učinka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z="2400" smtClean="0"/>
              <a:t>stvorite navike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z="2400" smtClean="0"/>
              <a:t>“budite pod pritiskom”(“tuđe naredbe”)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smtClean="0"/>
              <a:t>Kako  prevladati umor i bezvoljnost?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z="2400" smtClean="0"/>
              <a:t> nađi malo vremena za drugi posao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z="2400" smtClean="0"/>
              <a:t> razmišljati pozitivno (oduševljavajte se svojim radom)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z="2400" smtClean="0"/>
              <a:t> uspjeh je radost – radni učinak je dovoljna motivacija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z="2400" smtClean="0"/>
              <a:t> rad u skupini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</a:pPr>
            <a:endParaRPr lang="hr-HR" sz="24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endParaRPr lang="hr-HR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Učen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500188"/>
            <a:ext cx="600075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DOMAĆE ZADAĆE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hr-HR" sz="3100" dirty="0" smtClean="0"/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hr-HR" sz="3100" dirty="0" smtClean="0"/>
              <a:t>Potiče da vježbaš vještine kojima ne vladaš u potpunost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hr-HR" sz="3100" dirty="0" smtClean="0"/>
              <a:t>Pruža mogućnost ponavljanja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hr-HR" sz="3100" dirty="0" smtClean="0"/>
              <a:t>Pomaže da naučiš nove stvari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hr-HR" sz="3100" dirty="0" smtClean="0"/>
              <a:t>Uči te odgovornosti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hr-HR" sz="3100" dirty="0" smtClean="0"/>
              <a:t>Može se pisati u društvu i tada se brže učim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Blip>
                <a:blip r:embed="rId3"/>
              </a:buBlip>
              <a:defRPr/>
            </a:pPr>
            <a:endParaRPr lang="hr-HR" sz="3100" dirty="0" smtClean="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571625" y="1428750"/>
            <a:ext cx="5665788" cy="1428750"/>
          </a:xfrm>
          <a:prstGeom prst="downArrowCallout">
            <a:avLst>
              <a:gd name="adj1" fmla="val 77218"/>
              <a:gd name="adj2" fmla="val 77200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400">
                <a:latin typeface="Arial" charset="0"/>
              </a:rPr>
              <a:t>KOJA KORIST OD DOMAĆIH ZADAĆA?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KAKO UČITI?     ČPČPP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mtClean="0"/>
              <a:t> Č – letimično pročitati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mtClean="0"/>
              <a:t> P – pitati se koji je dio teksta bitan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mtClean="0"/>
              <a:t> Č – usredotočeno čitati  vidom i pamćenjem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mtClean="0"/>
              <a:t> P – prepričati vlastitim riječima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hr-HR" smtClean="0"/>
              <a:t> P -  ponavljati nakon nekoliko sati i dana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</a:pPr>
            <a:endParaRPr lang="hr-H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KAKO UČITI?     ČPČPP</a:t>
            </a:r>
            <a:endParaRPr lang="sr-Latn-C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4375" y="2000250"/>
            <a:ext cx="3814763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hr-HR" smtClean="0">
                <a:solidFill>
                  <a:srgbClr val="FF00FF"/>
                </a:solidFill>
              </a:rPr>
              <a:t>Č – letimično čitati</a:t>
            </a:r>
          </a:p>
          <a:p>
            <a:pPr eaLnBrk="1" hangingPunct="1">
              <a:buClr>
                <a:schemeClr val="tx1"/>
              </a:buClr>
              <a:buFontTx/>
              <a:buChar char="o"/>
            </a:pPr>
            <a:r>
              <a:rPr lang="hr-HR" smtClean="0"/>
              <a:t> daje predodžbu o tome kako izgleda</a:t>
            </a:r>
          </a:p>
          <a:p>
            <a:pPr eaLnBrk="1" hangingPunct="1">
              <a:buClr>
                <a:schemeClr val="tx1"/>
              </a:buClr>
              <a:buFontTx/>
              <a:buChar char="o"/>
            </a:pPr>
            <a:r>
              <a:rPr lang="hr-HR" smtClean="0"/>
              <a:t> pročitati predgovor</a:t>
            </a:r>
          </a:p>
          <a:p>
            <a:pPr eaLnBrk="1" hangingPunct="1">
              <a:buClr>
                <a:schemeClr val="tx1"/>
              </a:buClr>
              <a:buFontTx/>
              <a:buChar char="o"/>
            </a:pPr>
            <a:r>
              <a:rPr lang="hr-HR" smtClean="0"/>
              <a:t> sažetak </a:t>
            </a:r>
          </a:p>
          <a:p>
            <a:pPr eaLnBrk="1" hangingPunct="1">
              <a:buClr>
                <a:schemeClr val="tx1"/>
              </a:buClr>
              <a:buFontTx/>
              <a:buChar char="o"/>
            </a:pPr>
            <a:endParaRPr lang="hr-HR" smtClean="0"/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</a:pPr>
            <a:endParaRPr lang="hr-HR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smtClean="0">
                <a:solidFill>
                  <a:srgbClr val="FF00FF"/>
                </a:solidFill>
              </a:rPr>
              <a:t>P - pitati se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hr-HR" smtClean="0"/>
              <a:t>postavljati pitanje Tko? Kako? Gdje? Što? Kada? Zašto?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hr-HR" smtClean="0"/>
              <a:t> bolja priprema za ispit</a:t>
            </a:r>
          </a:p>
          <a:p>
            <a:pPr eaLnBrk="1" hangingPunct="1">
              <a:buFont typeface="Wingdings" pitchFamily="2" charset="2"/>
              <a:buNone/>
            </a:pPr>
            <a:endParaRPr lang="hr-HR" smtClean="0">
              <a:solidFill>
                <a:srgbClr val="FF00FF"/>
              </a:solidFill>
            </a:endParaRPr>
          </a:p>
        </p:txBody>
      </p:sp>
      <p:pic>
        <p:nvPicPr>
          <p:cNvPr id="18437" name="Slika 4" descr="untitl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4143375"/>
            <a:ext cx="18446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utovanj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317</TotalTime>
  <Words>752</Words>
  <Application>Microsoft Office PowerPoint</Application>
  <PresentationFormat>Prikaz na zaslonu (4:3)</PresentationFormat>
  <Paragraphs>112</Paragraphs>
  <Slides>14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2" baseType="lpstr">
      <vt:lpstr>Tahoma</vt:lpstr>
      <vt:lpstr>Arial</vt:lpstr>
      <vt:lpstr>Franklin Gothic Medium</vt:lpstr>
      <vt:lpstr>Franklin Gothic Book</vt:lpstr>
      <vt:lpstr>Wingdings 2</vt:lpstr>
      <vt:lpstr>Calibri</vt:lpstr>
      <vt:lpstr>Wingdings</vt:lpstr>
      <vt:lpstr>Putovanje</vt:lpstr>
      <vt:lpstr>UČENJE NE MORA BITI MUČENJE</vt:lpstr>
      <vt:lpstr>Slajd 2</vt:lpstr>
      <vt:lpstr>POSTAVITI KUĆNI CENTAR ZA UČENJE</vt:lpstr>
      <vt:lpstr>Organiziraj vrijeme</vt:lpstr>
      <vt:lpstr>Kako  prevladati umor i bezvoljnost?</vt:lpstr>
      <vt:lpstr>Slajd 6</vt:lpstr>
      <vt:lpstr>DOMAĆE ZADAĆE</vt:lpstr>
      <vt:lpstr>KAKO UČITI?     ČPČPP</vt:lpstr>
      <vt:lpstr>KAKO UČITI?     ČPČPP</vt:lpstr>
      <vt:lpstr>KAKO UČITI?     ČPČPP</vt:lpstr>
      <vt:lpstr>P - ponavljati</vt:lpstr>
      <vt:lpstr>Slušaj  i  vodi bilješke</vt:lpstr>
      <vt:lpstr>Slajd 13</vt:lpstr>
      <vt:lpstr>Slajd 14</vt:lpstr>
    </vt:vector>
  </TitlesOfParts>
  <Company>MZOŠ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UČENJE NE MORA BITI MUČENJE</dc:title>
  <dc:creator>Petar</dc:creator>
  <cp:lastModifiedBy>Agnes</cp:lastModifiedBy>
  <cp:revision>19</cp:revision>
  <dcterms:created xsi:type="dcterms:W3CDTF">2008-02-25T20:38:21Z</dcterms:created>
  <dcterms:modified xsi:type="dcterms:W3CDTF">2016-03-17T18:30:38Z</dcterms:modified>
</cp:coreProperties>
</file>