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ne Little Font Bold" panose="020B0604020202020204" charset="-18"/>
      <p:regular r:id="rId21"/>
    </p:embeddedFont>
    <p:embeddedFont>
      <p:font typeface="One Little Font" panose="020B0604020202020204" charset="-1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8.svg"/><Relationship Id="rId4" Type="http://schemas.openxmlformats.org/officeDocument/2006/relationships/image" Target="../media/image22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8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8.png"/><Relationship Id="rId18" Type="http://schemas.openxmlformats.org/officeDocument/2006/relationships/image" Target="../media/image32.svg"/><Relationship Id="rId3" Type="http://schemas.openxmlformats.org/officeDocument/2006/relationships/image" Target="../media/image11.png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image" Target="../media/image10.png"/><Relationship Id="rId16" Type="http://schemas.openxmlformats.org/officeDocument/2006/relationships/image" Target="../media/image12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5" Type="http://schemas.openxmlformats.org/officeDocument/2006/relationships/image" Target="../media/image6.png"/><Relationship Id="rId10" Type="http://schemas.openxmlformats.org/officeDocument/2006/relationships/image" Target="../media/image15.jpeg"/><Relationship Id="rId19" Type="http://schemas.openxmlformats.org/officeDocument/2006/relationships/image" Target="../media/image20.png"/><Relationship Id="rId4" Type="http://schemas.openxmlformats.org/officeDocument/2006/relationships/image" Target="../media/image20.svg"/><Relationship Id="rId9" Type="http://schemas.openxmlformats.org/officeDocument/2006/relationships/image" Target="../media/image14.jpeg"/><Relationship Id="rId14" Type="http://schemas.openxmlformats.org/officeDocument/2006/relationships/image" Target="../media/image30.svg"/><Relationship Id="rId22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8.sv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8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2.svg"/><Relationship Id="rId18" Type="http://schemas.openxmlformats.org/officeDocument/2006/relationships/image" Target="../media/image27.jpeg"/><Relationship Id="rId3" Type="http://schemas.openxmlformats.org/officeDocument/2006/relationships/image" Target="../media/image20.svg"/><Relationship Id="rId7" Type="http://schemas.openxmlformats.org/officeDocument/2006/relationships/image" Target="../media/image4.sv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svg"/><Relationship Id="rId5" Type="http://schemas.openxmlformats.org/officeDocument/2006/relationships/image" Target="../media/image24.svg"/><Relationship Id="rId15" Type="http://schemas.openxmlformats.org/officeDocument/2006/relationships/image" Target="../media/image14.svg"/><Relationship Id="rId10" Type="http://schemas.openxmlformats.org/officeDocument/2006/relationships/image" Target="../media/image3.png"/><Relationship Id="rId19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12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5.jpeg"/><Relationship Id="rId3" Type="http://schemas.openxmlformats.org/officeDocument/2006/relationships/image" Target="../media/image30.jpeg"/><Relationship Id="rId7" Type="http://schemas.openxmlformats.org/officeDocument/2006/relationships/image" Target="../media/image21.png"/><Relationship Id="rId12" Type="http://schemas.openxmlformats.org/officeDocument/2006/relationships/image" Target="../media/image4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23.png"/><Relationship Id="rId5" Type="http://schemas.openxmlformats.org/officeDocument/2006/relationships/image" Target="../media/image32.png"/><Relationship Id="rId10" Type="http://schemas.openxmlformats.org/officeDocument/2006/relationships/image" Target="../media/image38.svg"/><Relationship Id="rId4" Type="http://schemas.openxmlformats.org/officeDocument/2006/relationships/image" Target="../media/image31.jpeg"/><Relationship Id="rId9" Type="http://schemas.openxmlformats.org/officeDocument/2006/relationships/image" Target="../media/image22.png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0.svg"/><Relationship Id="rId5" Type="http://schemas.openxmlformats.org/officeDocument/2006/relationships/image" Target="../media/image51.svg"/><Relationship Id="rId10" Type="http://schemas.openxmlformats.org/officeDocument/2006/relationships/image" Target="../media/image23.png"/><Relationship Id="rId4" Type="http://schemas.openxmlformats.org/officeDocument/2006/relationships/image" Target="../media/image32.png"/><Relationship Id="rId9" Type="http://schemas.openxmlformats.org/officeDocument/2006/relationships/image" Target="../media/image38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0.jpeg"/><Relationship Id="rId3" Type="http://schemas.openxmlformats.org/officeDocument/2006/relationships/image" Target="../media/image51.svg"/><Relationship Id="rId7" Type="http://schemas.openxmlformats.org/officeDocument/2006/relationships/image" Target="../media/image38.svg"/><Relationship Id="rId12" Type="http://schemas.openxmlformats.org/officeDocument/2006/relationships/image" Target="../media/image2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image" Target="../media/image36.svg"/><Relationship Id="rId15" Type="http://schemas.openxmlformats.org/officeDocument/2006/relationships/image" Target="../media/image42.jpeg"/><Relationship Id="rId10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40.svg"/><Relationship Id="rId1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41981">
            <a:off x="-796983" y="-778307"/>
            <a:ext cx="3911647" cy="3271114"/>
          </a:xfrm>
          <a:custGeom>
            <a:avLst/>
            <a:gdLst/>
            <a:ahLst/>
            <a:cxnLst/>
            <a:rect l="l" t="t" r="r" b="b"/>
            <a:pathLst>
              <a:path w="3911647" h="3271114">
                <a:moveTo>
                  <a:pt x="0" y="0"/>
                </a:moveTo>
                <a:lnTo>
                  <a:pt x="3911646" y="0"/>
                </a:lnTo>
                <a:lnTo>
                  <a:pt x="3911646" y="3271114"/>
                </a:lnTo>
                <a:lnTo>
                  <a:pt x="0" y="3271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0" y="6225227"/>
            <a:ext cx="1886072" cy="3507748"/>
          </a:xfrm>
          <a:custGeom>
            <a:avLst/>
            <a:gdLst/>
            <a:ahLst/>
            <a:cxnLst/>
            <a:rect l="l" t="t" r="r" b="b"/>
            <a:pathLst>
              <a:path w="1886072" h="3507748">
                <a:moveTo>
                  <a:pt x="0" y="0"/>
                </a:moveTo>
                <a:lnTo>
                  <a:pt x="1886072" y="0"/>
                </a:lnTo>
                <a:lnTo>
                  <a:pt x="1886072" y="3507748"/>
                </a:lnTo>
                <a:lnTo>
                  <a:pt x="0" y="3507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85981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6158445" y="4771662"/>
            <a:ext cx="2618976" cy="1640134"/>
          </a:xfrm>
          <a:custGeom>
            <a:avLst/>
            <a:gdLst/>
            <a:ahLst/>
            <a:cxnLst/>
            <a:rect l="l" t="t" r="r" b="b"/>
            <a:pathLst>
              <a:path w="2618976" h="1640134">
                <a:moveTo>
                  <a:pt x="0" y="0"/>
                </a:moveTo>
                <a:lnTo>
                  <a:pt x="2618976" y="0"/>
                </a:lnTo>
                <a:lnTo>
                  <a:pt x="2618976" y="1640134"/>
                </a:lnTo>
                <a:lnTo>
                  <a:pt x="0" y="1640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15997272" y="97002"/>
            <a:ext cx="2387730" cy="2193727"/>
          </a:xfrm>
          <a:custGeom>
            <a:avLst/>
            <a:gdLst/>
            <a:ahLst/>
            <a:cxnLst/>
            <a:rect l="l" t="t" r="r" b="b"/>
            <a:pathLst>
              <a:path w="2387730" h="2193727">
                <a:moveTo>
                  <a:pt x="0" y="0"/>
                </a:moveTo>
                <a:lnTo>
                  <a:pt x="2387730" y="0"/>
                </a:lnTo>
                <a:lnTo>
                  <a:pt x="2387730" y="2193726"/>
                </a:lnTo>
                <a:lnTo>
                  <a:pt x="0" y="2193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8988" y="8144892"/>
            <a:ext cx="13170024" cy="2142108"/>
          </a:xfrm>
          <a:custGeom>
            <a:avLst/>
            <a:gdLst/>
            <a:ahLst/>
            <a:cxnLst/>
            <a:rect l="l" t="t" r="r" b="b"/>
            <a:pathLst>
              <a:path w="13170024" h="2142108">
                <a:moveTo>
                  <a:pt x="0" y="0"/>
                </a:moveTo>
                <a:lnTo>
                  <a:pt x="13170024" y="0"/>
                </a:lnTo>
                <a:lnTo>
                  <a:pt x="13170024" y="2142108"/>
                </a:lnTo>
                <a:lnTo>
                  <a:pt x="0" y="21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779" r="-3211" b="-18449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94273" y="9258300"/>
            <a:ext cx="2384985" cy="463988"/>
          </a:xfrm>
          <a:custGeom>
            <a:avLst/>
            <a:gdLst/>
            <a:ahLst/>
            <a:cxnLst/>
            <a:rect l="l" t="t" r="r" b="b"/>
            <a:pathLst>
              <a:path w="2384985" h="463988">
                <a:moveTo>
                  <a:pt x="0" y="0"/>
                </a:moveTo>
                <a:lnTo>
                  <a:pt x="2384986" y="0"/>
                </a:lnTo>
                <a:lnTo>
                  <a:pt x="2384986" y="463988"/>
                </a:lnTo>
                <a:lnTo>
                  <a:pt x="0" y="4639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56244" y="1648839"/>
            <a:ext cx="1205191" cy="1183279"/>
          </a:xfrm>
          <a:custGeom>
            <a:avLst/>
            <a:gdLst/>
            <a:ahLst/>
            <a:cxnLst/>
            <a:rect l="l" t="t" r="r" b="b"/>
            <a:pathLst>
              <a:path w="1205191" h="1183279">
                <a:moveTo>
                  <a:pt x="0" y="0"/>
                </a:moveTo>
                <a:lnTo>
                  <a:pt x="1205192" y="0"/>
                </a:lnTo>
                <a:lnTo>
                  <a:pt x="1205192" y="1183278"/>
                </a:lnTo>
                <a:lnTo>
                  <a:pt x="0" y="11832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18288000" cy="10165681"/>
          </a:xfrm>
          <a:custGeom>
            <a:avLst/>
            <a:gdLst/>
            <a:ahLst/>
            <a:cxnLst/>
            <a:rect l="l" t="t" r="r" b="b"/>
            <a:pathLst>
              <a:path w="18288000" h="10165681">
                <a:moveTo>
                  <a:pt x="0" y="0"/>
                </a:moveTo>
                <a:lnTo>
                  <a:pt x="18288000" y="0"/>
                </a:lnTo>
                <a:lnTo>
                  <a:pt x="18288000" y="10165681"/>
                </a:lnTo>
                <a:lnTo>
                  <a:pt x="0" y="101656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8391" t="-4141" b="-3759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59488" y="4589475"/>
            <a:ext cx="10031649" cy="5143500"/>
          </a:xfrm>
          <a:custGeom>
            <a:avLst/>
            <a:gdLst/>
            <a:ahLst/>
            <a:cxnLst/>
            <a:rect l="l" t="t" r="r" b="b"/>
            <a:pathLst>
              <a:path w="10031649" h="5143500">
                <a:moveTo>
                  <a:pt x="0" y="0"/>
                </a:moveTo>
                <a:lnTo>
                  <a:pt x="10031649" y="0"/>
                </a:lnTo>
                <a:lnTo>
                  <a:pt x="1003164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086486" y="2179314"/>
            <a:ext cx="9381447" cy="2513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4400">
                <a:solidFill>
                  <a:srgbClr val="2E2562"/>
                </a:solidFill>
                <a:latin typeface="Lazydog Bold"/>
              </a:rPr>
              <a:t>ZRNO SOLI</a:t>
            </a:r>
          </a:p>
        </p:txBody>
      </p:sp>
      <p:sp>
        <p:nvSpPr>
          <p:cNvPr id="12" name="TextBox 12"/>
          <p:cNvSpPr txBox="1"/>
          <p:nvPr/>
        </p:nvSpPr>
        <p:spPr>
          <a:xfrm rot="-455625">
            <a:off x="2958472" y="831394"/>
            <a:ext cx="11763464" cy="907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08"/>
              </a:lnSpc>
              <a:spcBef>
                <a:spcPct val="0"/>
              </a:spcBef>
            </a:pPr>
            <a:r>
              <a:rPr lang="en-US" sz="5621" spc="281">
                <a:solidFill>
                  <a:srgbClr val="2E2562"/>
                </a:solidFill>
                <a:latin typeface="One Little Font"/>
              </a:rPr>
              <a:t>Projekt 4.a, 4.b i 4.e razreda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3" b="765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6471539">
            <a:off x="1315292" y="1637169"/>
            <a:ext cx="6882007" cy="6875564"/>
            <a:chOff x="0" y="0"/>
            <a:chExt cx="3255264" cy="3252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3"/>
              <a:stretch>
                <a:fillRect l="-15" r="-1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4"/>
              <a:stretch>
                <a:fillRect t="-27139" b="-2713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4254430">
            <a:off x="9882234" y="1033068"/>
            <a:ext cx="7576046" cy="7568952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3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t="-2123" b="-2123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33550"/>
            <a:ext cx="1727816" cy="3309950"/>
          </a:xfrm>
          <a:custGeom>
            <a:avLst/>
            <a:gdLst/>
            <a:ahLst/>
            <a:cxnLst/>
            <a:rect l="l" t="t" r="r" b="b"/>
            <a:pathLst>
              <a:path w="1727816" h="3309950">
                <a:moveTo>
                  <a:pt x="0" y="0"/>
                </a:moveTo>
                <a:lnTo>
                  <a:pt x="1727816" y="0"/>
                </a:lnTo>
                <a:lnTo>
                  <a:pt x="1727816" y="3309950"/>
                </a:lnTo>
                <a:lnTo>
                  <a:pt x="0" y="3309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34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7995" y="7858197"/>
            <a:ext cx="3309913" cy="2110069"/>
          </a:xfrm>
          <a:custGeom>
            <a:avLst/>
            <a:gdLst/>
            <a:ahLst/>
            <a:cxnLst/>
            <a:rect l="l" t="t" r="r" b="b"/>
            <a:pathLst>
              <a:path w="3309913" h="2110069">
                <a:moveTo>
                  <a:pt x="0" y="0"/>
                </a:moveTo>
                <a:lnTo>
                  <a:pt x="3309913" y="0"/>
                </a:lnTo>
                <a:lnTo>
                  <a:pt x="3309913" y="2110069"/>
                </a:lnTo>
                <a:lnTo>
                  <a:pt x="0" y="211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550018" y="5546530"/>
            <a:ext cx="1737982" cy="2816671"/>
          </a:xfrm>
          <a:custGeom>
            <a:avLst/>
            <a:gdLst/>
            <a:ahLst/>
            <a:cxnLst/>
            <a:rect l="l" t="t" r="r" b="b"/>
            <a:pathLst>
              <a:path w="1737982" h="2816671">
                <a:moveTo>
                  <a:pt x="0" y="0"/>
                </a:moveTo>
                <a:lnTo>
                  <a:pt x="1737982" y="0"/>
                </a:lnTo>
                <a:lnTo>
                  <a:pt x="1737982" y="2816671"/>
                </a:lnTo>
                <a:lnTo>
                  <a:pt x="0" y="2816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1294"/>
            </a:stretch>
          </a:blipFill>
        </p:spPr>
      </p:sp>
      <p:sp>
        <p:nvSpPr>
          <p:cNvPr id="5" name="Freeform 5"/>
          <p:cNvSpPr/>
          <p:nvPr/>
        </p:nvSpPr>
        <p:spPr>
          <a:xfrm rot="-704602">
            <a:off x="863908" y="5792791"/>
            <a:ext cx="5545733" cy="4175475"/>
          </a:xfrm>
          <a:custGeom>
            <a:avLst/>
            <a:gdLst/>
            <a:ahLst/>
            <a:cxnLst/>
            <a:rect l="l" t="t" r="r" b="b"/>
            <a:pathLst>
              <a:path w="5545733" h="4175475">
                <a:moveTo>
                  <a:pt x="0" y="0"/>
                </a:moveTo>
                <a:lnTo>
                  <a:pt x="5545733" y="0"/>
                </a:lnTo>
                <a:lnTo>
                  <a:pt x="5545733" y="4175475"/>
                </a:lnTo>
                <a:lnTo>
                  <a:pt x="0" y="4175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87099" y="5853466"/>
            <a:ext cx="7468703" cy="4114800"/>
          </a:xfrm>
          <a:custGeom>
            <a:avLst/>
            <a:gdLst/>
            <a:ahLst/>
            <a:cxnLst/>
            <a:rect l="l" t="t" r="r" b="b"/>
            <a:pathLst>
              <a:path w="7468703" h="4114800">
                <a:moveTo>
                  <a:pt x="0" y="0"/>
                </a:moveTo>
                <a:lnTo>
                  <a:pt x="7468703" y="0"/>
                </a:lnTo>
                <a:lnTo>
                  <a:pt x="74687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0655" b="-2608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909750"/>
            <a:ext cx="17576903" cy="429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31.SVIBNJA 2023. UČENICI SU POSJETILI SVEUČILIŠTE U DUBROVNIKU, ODJEL ZA PRIMIJENJENU EKOLOGIJU. </a:t>
            </a:r>
          </a:p>
          <a:p>
            <a:pPr algn="ctr">
              <a:lnSpc>
                <a:spcPts val="4239"/>
              </a:lnSpc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RADIONICU IM JE PRIPREMILA PROF. MARINA BRAILO ŠĆEPANOVIĆ. UČENICI SU SE  NA RADIONICI  UPOZNALI S FIZIKALNIM SVOJSTVIMA SOLI , KOJE SU KEMIJSKE REAKCIJE KOJE IZAZIVA U KONTAKTU S MODROM GALICOM I COCA COLOM TE SAMOJ KRISTALIZACIJI IZ PREZASIĆENE OTOPINE. RADIONICA JE BILA VEOMA POUČNA I ZANIMLJIVA.</a:t>
            </a:r>
          </a:p>
          <a:p>
            <a:pPr algn="ctr">
              <a:lnSpc>
                <a:spcPts val="4239"/>
              </a:lnSpc>
              <a:spcBef>
                <a:spcPct val="0"/>
              </a:spcBef>
            </a:pPr>
            <a:endParaRPr lang="en-US" sz="4239">
              <a:solidFill>
                <a:srgbClr val="2E2562"/>
              </a:solidFill>
              <a:latin typeface="One Little Font Bold"/>
            </a:endParaRPr>
          </a:p>
        </p:txBody>
      </p:sp>
      <p:sp>
        <p:nvSpPr>
          <p:cNvPr id="8" name="TextBox 8"/>
          <p:cNvSpPr txBox="1"/>
          <p:nvPr/>
        </p:nvSpPr>
        <p:spPr>
          <a:xfrm rot="-301977">
            <a:off x="7056" y="657222"/>
            <a:ext cx="11785483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2E2562"/>
                </a:solidFill>
                <a:latin typeface="Lazydog Bold"/>
              </a:rPr>
              <a:t>RADIONICA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0916">
            <a:off x="1376356" y="484170"/>
            <a:ext cx="6803866" cy="5122744"/>
          </a:xfrm>
          <a:custGeom>
            <a:avLst/>
            <a:gdLst/>
            <a:ahLst/>
            <a:cxnLst/>
            <a:rect l="l" t="t" r="r" b="b"/>
            <a:pathLst>
              <a:path w="6803866" h="5122744">
                <a:moveTo>
                  <a:pt x="0" y="0"/>
                </a:moveTo>
                <a:lnTo>
                  <a:pt x="6803866" y="0"/>
                </a:lnTo>
                <a:lnTo>
                  <a:pt x="6803866" y="5122744"/>
                </a:lnTo>
                <a:lnTo>
                  <a:pt x="0" y="512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6963">
            <a:off x="8042981" y="583955"/>
            <a:ext cx="3706739" cy="4923173"/>
          </a:xfrm>
          <a:custGeom>
            <a:avLst/>
            <a:gdLst/>
            <a:ahLst/>
            <a:cxnLst/>
            <a:rect l="l" t="t" r="r" b="b"/>
            <a:pathLst>
              <a:path w="3706739" h="4923173">
                <a:moveTo>
                  <a:pt x="0" y="0"/>
                </a:moveTo>
                <a:lnTo>
                  <a:pt x="3706739" y="0"/>
                </a:lnTo>
                <a:lnTo>
                  <a:pt x="3706739" y="4923174"/>
                </a:lnTo>
                <a:lnTo>
                  <a:pt x="0" y="4923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143500"/>
            <a:ext cx="6323721" cy="4761235"/>
          </a:xfrm>
          <a:custGeom>
            <a:avLst/>
            <a:gdLst/>
            <a:ahLst/>
            <a:cxnLst/>
            <a:rect l="l" t="t" r="r" b="b"/>
            <a:pathLst>
              <a:path w="6323721" h="4761235">
                <a:moveTo>
                  <a:pt x="0" y="0"/>
                </a:moveTo>
                <a:lnTo>
                  <a:pt x="6323721" y="0"/>
                </a:lnTo>
                <a:lnTo>
                  <a:pt x="6323721" y="4761235"/>
                </a:lnTo>
                <a:lnTo>
                  <a:pt x="0" y="4761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41813" y="0"/>
            <a:ext cx="5737352" cy="4319748"/>
          </a:xfrm>
          <a:custGeom>
            <a:avLst/>
            <a:gdLst/>
            <a:ahLst/>
            <a:cxnLst/>
            <a:rect l="l" t="t" r="r" b="b"/>
            <a:pathLst>
              <a:path w="5737352" h="4319748">
                <a:moveTo>
                  <a:pt x="0" y="0"/>
                </a:moveTo>
                <a:lnTo>
                  <a:pt x="5737351" y="0"/>
                </a:lnTo>
                <a:lnTo>
                  <a:pt x="5737351" y="4319748"/>
                </a:lnTo>
                <a:lnTo>
                  <a:pt x="0" y="4319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422527">
            <a:off x="13308817" y="4213549"/>
            <a:ext cx="3863239" cy="5131031"/>
          </a:xfrm>
          <a:custGeom>
            <a:avLst/>
            <a:gdLst/>
            <a:ahLst/>
            <a:cxnLst/>
            <a:rect l="l" t="t" r="r" b="b"/>
            <a:pathLst>
              <a:path w="3863239" h="5131031">
                <a:moveTo>
                  <a:pt x="0" y="0"/>
                </a:moveTo>
                <a:lnTo>
                  <a:pt x="3863239" y="0"/>
                </a:lnTo>
                <a:lnTo>
                  <a:pt x="3863239" y="5131031"/>
                </a:lnTo>
                <a:lnTo>
                  <a:pt x="0" y="5131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82726" y="5143500"/>
            <a:ext cx="5730531" cy="4314613"/>
          </a:xfrm>
          <a:custGeom>
            <a:avLst/>
            <a:gdLst/>
            <a:ahLst/>
            <a:cxnLst/>
            <a:rect l="l" t="t" r="r" b="b"/>
            <a:pathLst>
              <a:path w="5730531" h="4314613">
                <a:moveTo>
                  <a:pt x="0" y="0"/>
                </a:moveTo>
                <a:lnTo>
                  <a:pt x="5730531" y="0"/>
                </a:lnTo>
                <a:lnTo>
                  <a:pt x="5730531" y="4314613"/>
                </a:lnTo>
                <a:lnTo>
                  <a:pt x="0" y="43146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33550"/>
            <a:ext cx="1727816" cy="3309950"/>
          </a:xfrm>
          <a:custGeom>
            <a:avLst/>
            <a:gdLst/>
            <a:ahLst/>
            <a:cxnLst/>
            <a:rect l="l" t="t" r="r" b="b"/>
            <a:pathLst>
              <a:path w="1727816" h="3309950">
                <a:moveTo>
                  <a:pt x="0" y="0"/>
                </a:moveTo>
                <a:lnTo>
                  <a:pt x="1727816" y="0"/>
                </a:lnTo>
                <a:lnTo>
                  <a:pt x="1727816" y="3309950"/>
                </a:lnTo>
                <a:lnTo>
                  <a:pt x="0" y="3309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34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7995" y="7858197"/>
            <a:ext cx="3309913" cy="2110069"/>
          </a:xfrm>
          <a:custGeom>
            <a:avLst/>
            <a:gdLst/>
            <a:ahLst/>
            <a:cxnLst/>
            <a:rect l="l" t="t" r="r" b="b"/>
            <a:pathLst>
              <a:path w="3309913" h="2110069">
                <a:moveTo>
                  <a:pt x="0" y="0"/>
                </a:moveTo>
                <a:lnTo>
                  <a:pt x="3309913" y="0"/>
                </a:lnTo>
                <a:lnTo>
                  <a:pt x="3309913" y="2110069"/>
                </a:lnTo>
                <a:lnTo>
                  <a:pt x="0" y="211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550018" y="5546530"/>
            <a:ext cx="1737982" cy="2816671"/>
          </a:xfrm>
          <a:custGeom>
            <a:avLst/>
            <a:gdLst/>
            <a:ahLst/>
            <a:cxnLst/>
            <a:rect l="l" t="t" r="r" b="b"/>
            <a:pathLst>
              <a:path w="1737982" h="2816671">
                <a:moveTo>
                  <a:pt x="0" y="0"/>
                </a:moveTo>
                <a:lnTo>
                  <a:pt x="1737982" y="0"/>
                </a:lnTo>
                <a:lnTo>
                  <a:pt x="1737982" y="2816671"/>
                </a:lnTo>
                <a:lnTo>
                  <a:pt x="0" y="2816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1294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9749446" y="1928134"/>
            <a:ext cx="6109173" cy="9229954"/>
          </a:xfrm>
          <a:custGeom>
            <a:avLst/>
            <a:gdLst/>
            <a:ahLst/>
            <a:cxnLst/>
            <a:rect l="l" t="t" r="r" b="b"/>
            <a:pathLst>
              <a:path w="6109173" h="9229954">
                <a:moveTo>
                  <a:pt x="0" y="0"/>
                </a:moveTo>
                <a:lnTo>
                  <a:pt x="6109173" y="0"/>
                </a:lnTo>
                <a:lnTo>
                  <a:pt x="6109173" y="9229954"/>
                </a:lnTo>
                <a:lnTo>
                  <a:pt x="0" y="92299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141" b="-714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27816" y="657530"/>
            <a:ext cx="9361813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2E2562"/>
                </a:solidFill>
                <a:latin typeface="Lazydog Bold"/>
              </a:rPr>
              <a:t>EVALUACIJA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5548" y="2426217"/>
            <a:ext cx="17063461" cy="58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  <a:spcBef>
                <a:spcPct val="0"/>
              </a:spcBef>
            </a:pPr>
            <a:r>
              <a:rPr lang="en-US" sz="4439">
                <a:solidFill>
                  <a:srgbClr val="C57EAC"/>
                </a:solidFill>
                <a:latin typeface="One Little Font Bold"/>
              </a:rPr>
              <a:t>MEĐU UČENICIMA JE PROVEDENA EVALUACIJA O ZANIMLJIVOSTI PROJEKTA.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9634" y="4665522"/>
            <a:ext cx="7325147" cy="386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6"/>
              </a:lnSpc>
              <a:spcBef>
                <a:spcPct val="0"/>
              </a:spcBef>
            </a:pPr>
            <a:r>
              <a:rPr lang="en-US" sz="5056">
                <a:solidFill>
                  <a:srgbClr val="C57EAC"/>
                </a:solidFill>
                <a:latin typeface="One Little Font Bold"/>
              </a:rPr>
              <a:t>UČENICI SU ZANIMLJIVOST PROJEKTA, ZANIMLJIVOST AKTIVNOSTI U PROJEKTU TE NJIHOVO SUDJELOVANJE U ISTOM , OCIJENILI ODLIČNIM!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93274" y="7512579"/>
            <a:ext cx="2788363" cy="27744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49611"/>
            <a:ext cx="17932550" cy="987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2"/>
              </a:lnSpc>
              <a:spcBef>
                <a:spcPct val="0"/>
              </a:spcBef>
            </a:pPr>
            <a:r>
              <a:rPr lang="en-US" sz="4672">
                <a:solidFill>
                  <a:srgbClr val="2E2562"/>
                </a:solidFill>
                <a:latin typeface="Lazydog Bold"/>
              </a:rPr>
              <a:t>JESTE LI ZNALI?</a:t>
            </a:r>
          </a:p>
          <a:p>
            <a:pPr algn="ctr">
              <a:lnSpc>
                <a:spcPts val="4672"/>
              </a:lnSpc>
              <a:spcBef>
                <a:spcPct val="0"/>
              </a:spcBef>
            </a:pPr>
            <a:endParaRPr lang="en-US" sz="4672">
              <a:solidFill>
                <a:srgbClr val="2E2562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4672">
              <a:solidFill>
                <a:srgbClr val="2E2562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2E2562"/>
                </a:solidFill>
                <a:latin typeface="Lazydog Bold"/>
              </a:rPr>
              <a:t>- KOJI JE PREPORUČENI DNEVNI UNOS SOLI U ORGANIZAM? 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C57EAC"/>
                </a:solidFill>
                <a:latin typeface="Lazydog Bold"/>
              </a:rPr>
              <a:t>DNEVNI UNOS SOLI ZA ZDRAVU ODRASLU OSOBU IZNOSI OKO 5,000 ​MG, ŠTO BI BILA JEDNA ČAJNA ŽLIČICA.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883">
              <a:solidFill>
                <a:srgbClr val="C57EAC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2E2562"/>
                </a:solidFill>
                <a:latin typeface="Lazydog Bold"/>
              </a:rPr>
              <a:t>-SOL SE KORISTILA KAO PLATEŽNO SREDSTVO.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C57EAC"/>
                </a:solidFill>
                <a:latin typeface="Lazydog Bold"/>
              </a:rPr>
              <a:t>U SREDNJEM JE VIJEKU SOL BILA TOLIKO SKUPA DA SU JE KATKADA NAZIVALI BIJELIM ZLATOM. JEDAN KILOGRAM SOLI VAGAO SE KAO JEDAN KILOGRAM ČISTOG ZLATA.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883">
              <a:solidFill>
                <a:srgbClr val="C57EAC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2E2562"/>
                </a:solidFill>
                <a:latin typeface="Lazydog Bold"/>
              </a:rPr>
              <a:t>- KOLIKO BI SOLI BILO U SVIM MORIMA SVIJETA?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C57EAC"/>
                </a:solidFill>
                <a:latin typeface="Lazydog Bold"/>
              </a:rPr>
              <a:t>JESTE LI ZANLI DA, KAD BI SVA MORA NA NAŠEM PLANETU ISPARILA, OSTALO SOLI DOVOLJNO ZA IZGRADNJU OGROMNOG ZIDA ŠIROKOG KILOMETAR I POL, A VISOKOG ČAK NEVJEROVATNIH 282 KILOMETRA.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883">
              <a:solidFill>
                <a:srgbClr val="C57EAC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2E2562"/>
                </a:solidFill>
                <a:latin typeface="Lazydog Bold"/>
              </a:rPr>
              <a:t>- KOLIKO SOLI ZAPRAVO IMA LJUDSKO TIJELO?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C57EAC"/>
                </a:solidFill>
                <a:latin typeface="Lazydog Bold"/>
              </a:rPr>
              <a:t>SVAKA STANICA LJUDSKOG TIJELA SADRŽI SOL, A U ZDRAVOM LJUDSKOM TIJELU MOŽE SE IZMJERITI OKO 250 GRAMA SOLI.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883">
              <a:solidFill>
                <a:srgbClr val="C57EAC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C57EAC"/>
                </a:solidFill>
                <a:latin typeface="Lazydog Bold"/>
              </a:rPr>
              <a:t>-</a:t>
            </a:r>
            <a:r>
              <a:rPr lang="en-US" sz="2883">
                <a:solidFill>
                  <a:srgbClr val="2E2562"/>
                </a:solidFill>
                <a:latin typeface="Lazydog Bold"/>
              </a:rPr>
              <a:t>SOL KAO OBRANA OD ZLIH SILA.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r>
              <a:rPr lang="en-US" sz="2883">
                <a:solidFill>
                  <a:srgbClr val="C57EAC"/>
                </a:solidFill>
                <a:latin typeface="Lazydog Bold"/>
              </a:rPr>
              <a:t>U DREVNIM JAPANSKIM KAZALIŠTIMA SOL SE POSIPALA PO POZORNICI PRIJE SVAKE IZVEDBE KAKO BI SPRIJEČILI ZLE DUHOVE DA BACE SVOJE ČINI NA GLUMCE I NA TAKAV NAČIN NAŠTETE PREDSTAVI I SLJEDEĆIM IZVEDBAMA.</a:t>
            </a: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883">
              <a:solidFill>
                <a:srgbClr val="C57EAC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883">
              <a:solidFill>
                <a:srgbClr val="C57EAC"/>
              </a:solidFill>
              <a:latin typeface="Lazydog Bold"/>
            </a:endParaRPr>
          </a:p>
          <a:p>
            <a:pPr algn="ctr">
              <a:lnSpc>
                <a:spcPts val="2883"/>
              </a:lnSpc>
              <a:spcBef>
                <a:spcPct val="0"/>
              </a:spcBef>
            </a:pPr>
            <a:endParaRPr lang="en-US" sz="2883">
              <a:solidFill>
                <a:srgbClr val="C57EAC"/>
              </a:solidFill>
              <a:latin typeface="Lazydog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86" b="62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57182" y="-83613"/>
            <a:ext cx="8484037" cy="95383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7681159"/>
            <a:ext cx="19121697" cy="2348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6119">
                <a:solidFill>
                  <a:srgbClr val="2E2562"/>
                </a:solidFill>
                <a:latin typeface="Lazydog Bold"/>
              </a:rPr>
              <a:t>HVALA NA PAŽNJI!</a:t>
            </a:r>
          </a:p>
          <a:p>
            <a:pPr algn="ctr">
              <a:lnSpc>
                <a:spcPts val="6119"/>
              </a:lnSpc>
            </a:pPr>
            <a:endParaRPr lang="en-US" sz="6119">
              <a:solidFill>
                <a:srgbClr val="2E2562"/>
              </a:solidFill>
              <a:latin typeface="Lazydog Bold"/>
            </a:endParaRPr>
          </a:p>
          <a:p>
            <a:pPr algn="ctr">
              <a:lnSpc>
                <a:spcPts val="6119"/>
              </a:lnSpc>
              <a:spcBef>
                <a:spcPct val="0"/>
              </a:spcBef>
            </a:pPr>
            <a:r>
              <a:rPr lang="en-US" sz="6119">
                <a:solidFill>
                  <a:srgbClr val="2E2562"/>
                </a:solidFill>
                <a:latin typeface="Lazydog Bold"/>
              </a:rPr>
              <a:t>ČETVRTAŠI OSNOVNE ŠKOLE IVANA GUNDULIĆA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12" t="7141" b="96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19027" y="3562862"/>
            <a:ext cx="7321248" cy="2116498"/>
            <a:chOff x="0" y="0"/>
            <a:chExt cx="3907772" cy="11296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07772" cy="1129697"/>
            </a:xfrm>
            <a:custGeom>
              <a:avLst/>
              <a:gdLst/>
              <a:ahLst/>
              <a:cxnLst/>
              <a:rect l="l" t="t" r="r" b="b"/>
              <a:pathLst>
                <a:path w="3907772" h="1129697">
                  <a:moveTo>
                    <a:pt x="3783312" y="1129697"/>
                  </a:moveTo>
                  <a:lnTo>
                    <a:pt x="124460" y="1129697"/>
                  </a:lnTo>
                  <a:cubicBezTo>
                    <a:pt x="55880" y="1129697"/>
                    <a:pt x="0" y="1073817"/>
                    <a:pt x="0" y="10052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83312" y="0"/>
                  </a:lnTo>
                  <a:cubicBezTo>
                    <a:pt x="3851892" y="0"/>
                    <a:pt x="3907772" y="55880"/>
                    <a:pt x="3907772" y="124460"/>
                  </a:cubicBezTo>
                  <a:lnTo>
                    <a:pt x="3907772" y="1005237"/>
                  </a:lnTo>
                  <a:cubicBezTo>
                    <a:pt x="3907772" y="1073817"/>
                    <a:pt x="3851892" y="1129697"/>
                    <a:pt x="3783312" y="112969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340168" y="-876300"/>
            <a:ext cx="3445582" cy="3337907"/>
          </a:xfrm>
          <a:custGeom>
            <a:avLst/>
            <a:gdLst/>
            <a:ahLst/>
            <a:cxnLst/>
            <a:rect l="l" t="t" r="r" b="b"/>
            <a:pathLst>
              <a:path w="3445582" h="3337907">
                <a:moveTo>
                  <a:pt x="0" y="0"/>
                </a:moveTo>
                <a:lnTo>
                  <a:pt x="3445581" y="0"/>
                </a:lnTo>
                <a:lnTo>
                  <a:pt x="3445581" y="3337907"/>
                </a:lnTo>
                <a:lnTo>
                  <a:pt x="0" y="3337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 flipH="1">
            <a:off x="13653164" y="5674339"/>
            <a:ext cx="1050875" cy="8218796"/>
          </a:xfrm>
          <a:custGeom>
            <a:avLst/>
            <a:gdLst/>
            <a:ahLst/>
            <a:cxnLst/>
            <a:rect l="l" t="t" r="r" b="b"/>
            <a:pathLst>
              <a:path w="1050875" h="8218796">
                <a:moveTo>
                  <a:pt x="1050875" y="0"/>
                </a:moveTo>
                <a:lnTo>
                  <a:pt x="0" y="0"/>
                </a:lnTo>
                <a:lnTo>
                  <a:pt x="0" y="8218797"/>
                </a:lnTo>
                <a:lnTo>
                  <a:pt x="1050875" y="8218797"/>
                </a:lnTo>
                <a:lnTo>
                  <a:pt x="105087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r="-276825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086381" y="0"/>
            <a:ext cx="2009932" cy="952528"/>
          </a:xfrm>
          <a:custGeom>
            <a:avLst/>
            <a:gdLst/>
            <a:ahLst/>
            <a:cxnLst/>
            <a:rect l="l" t="t" r="r" b="b"/>
            <a:pathLst>
              <a:path w="2009932" h="952528">
                <a:moveTo>
                  <a:pt x="2009932" y="0"/>
                </a:moveTo>
                <a:lnTo>
                  <a:pt x="0" y="0"/>
                </a:lnTo>
                <a:lnTo>
                  <a:pt x="0" y="952528"/>
                </a:lnTo>
                <a:lnTo>
                  <a:pt x="2009932" y="952528"/>
                </a:lnTo>
                <a:lnTo>
                  <a:pt x="200993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78831"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-306021">
            <a:off x="867370" y="204675"/>
            <a:ext cx="5661444" cy="10069844"/>
            <a:chOff x="0" y="0"/>
            <a:chExt cx="3477260" cy="6184900"/>
          </a:xfrm>
        </p:grpSpPr>
        <p:sp>
          <p:nvSpPr>
            <p:cNvPr id="9" name="Freeform 9"/>
            <p:cNvSpPr/>
            <p:nvPr/>
          </p:nvSpPr>
          <p:spPr>
            <a:xfrm>
              <a:off x="49530" y="67310"/>
              <a:ext cx="3227070" cy="1938020"/>
            </a:xfrm>
            <a:custGeom>
              <a:avLst/>
              <a:gdLst/>
              <a:ahLst/>
              <a:cxnLst/>
              <a:rect l="l" t="t" r="r" b="b"/>
              <a:pathLst>
                <a:path w="3227070" h="1938020">
                  <a:moveTo>
                    <a:pt x="3227070" y="1938020"/>
                  </a:moveTo>
                  <a:lnTo>
                    <a:pt x="0" y="193802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8020"/>
                  </a:lnTo>
                  <a:close/>
                </a:path>
              </a:pathLst>
            </a:custGeom>
            <a:blipFill>
              <a:blip r:embed="rId9"/>
              <a:stretch>
                <a:fillRect t="-12442" b="-1244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9530" y="205613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10"/>
              <a:stretch>
                <a:fillRect t="-12520" b="-1252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9530" y="4044950"/>
              <a:ext cx="3227070" cy="1939290"/>
            </a:xfrm>
            <a:custGeom>
              <a:avLst/>
              <a:gdLst/>
              <a:ahLst/>
              <a:cxnLst/>
              <a:rect l="l" t="t" r="r" b="b"/>
              <a:pathLst>
                <a:path w="3227070" h="1939290">
                  <a:moveTo>
                    <a:pt x="3227070" y="1939290"/>
                  </a:moveTo>
                  <a:lnTo>
                    <a:pt x="0" y="193929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1939290"/>
                  </a:lnTo>
                  <a:close/>
                </a:path>
              </a:pathLst>
            </a:custGeom>
            <a:blipFill>
              <a:blip r:embed="rId11"/>
              <a:stretch>
                <a:fillRect l="-16771" r="-1677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77260" cy="6184900"/>
            </a:xfrm>
            <a:custGeom>
              <a:avLst/>
              <a:gdLst/>
              <a:ahLst/>
              <a:cxnLst/>
              <a:rect l="l" t="t" r="r" b="b"/>
              <a:pathLst>
                <a:path w="3477260" h="6184900">
                  <a:moveTo>
                    <a:pt x="3477260" y="6184900"/>
                  </a:moveTo>
                  <a:lnTo>
                    <a:pt x="0" y="6184900"/>
                  </a:lnTo>
                  <a:lnTo>
                    <a:pt x="0" y="0"/>
                  </a:lnTo>
                  <a:lnTo>
                    <a:pt x="3477260" y="0"/>
                  </a:lnTo>
                  <a:lnTo>
                    <a:pt x="3477260" y="6184900"/>
                  </a:lnTo>
                  <a:close/>
                </a:path>
              </a:pathLst>
            </a:custGeom>
            <a:blipFill>
              <a:blip r:embed="rId12"/>
              <a:stretch>
                <a:fillRect t="-86" b="-8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280858" y="8062595"/>
            <a:ext cx="2097727" cy="1195705"/>
          </a:xfrm>
          <a:custGeom>
            <a:avLst/>
            <a:gdLst/>
            <a:ahLst/>
            <a:cxnLst/>
            <a:rect l="l" t="t" r="r" b="b"/>
            <a:pathLst>
              <a:path w="2097727" h="1195705">
                <a:moveTo>
                  <a:pt x="0" y="0"/>
                </a:moveTo>
                <a:lnTo>
                  <a:pt x="2097728" y="0"/>
                </a:lnTo>
                <a:lnTo>
                  <a:pt x="2097728" y="1195705"/>
                </a:lnTo>
                <a:lnTo>
                  <a:pt x="0" y="11957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80858" y="1028700"/>
            <a:ext cx="2245503" cy="436852"/>
          </a:xfrm>
          <a:custGeom>
            <a:avLst/>
            <a:gdLst/>
            <a:ahLst/>
            <a:cxnLst/>
            <a:rect l="l" t="t" r="r" b="b"/>
            <a:pathLst>
              <a:path w="2245503" h="436852">
                <a:moveTo>
                  <a:pt x="0" y="0"/>
                </a:moveTo>
                <a:lnTo>
                  <a:pt x="2245504" y="0"/>
                </a:lnTo>
                <a:lnTo>
                  <a:pt x="2245504" y="436852"/>
                </a:lnTo>
                <a:lnTo>
                  <a:pt x="0" y="4368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5114379" y="1714280"/>
            <a:ext cx="1364275" cy="385408"/>
          </a:xfrm>
          <a:custGeom>
            <a:avLst/>
            <a:gdLst/>
            <a:ahLst/>
            <a:cxnLst/>
            <a:rect l="l" t="t" r="r" b="b"/>
            <a:pathLst>
              <a:path w="1364275" h="385408">
                <a:moveTo>
                  <a:pt x="0" y="385407"/>
                </a:moveTo>
                <a:lnTo>
                  <a:pt x="1364275" y="385407"/>
                </a:lnTo>
                <a:lnTo>
                  <a:pt x="1364275" y="0"/>
                </a:lnTo>
                <a:lnTo>
                  <a:pt x="0" y="0"/>
                </a:lnTo>
                <a:lnTo>
                  <a:pt x="0" y="38540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5455448" y="4695495"/>
            <a:ext cx="1364275" cy="385408"/>
          </a:xfrm>
          <a:custGeom>
            <a:avLst/>
            <a:gdLst/>
            <a:ahLst/>
            <a:cxnLst/>
            <a:rect l="l" t="t" r="r" b="b"/>
            <a:pathLst>
              <a:path w="1364275" h="385408">
                <a:moveTo>
                  <a:pt x="0" y="385408"/>
                </a:moveTo>
                <a:lnTo>
                  <a:pt x="1364275" y="385408"/>
                </a:lnTo>
                <a:lnTo>
                  <a:pt x="1364275" y="0"/>
                </a:lnTo>
                <a:lnTo>
                  <a:pt x="0" y="0"/>
                </a:lnTo>
                <a:lnTo>
                  <a:pt x="0" y="38540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V="1">
            <a:off x="5796517" y="7677188"/>
            <a:ext cx="1364275" cy="385408"/>
          </a:xfrm>
          <a:custGeom>
            <a:avLst/>
            <a:gdLst/>
            <a:ahLst/>
            <a:cxnLst/>
            <a:rect l="l" t="t" r="r" b="b"/>
            <a:pathLst>
              <a:path w="1364275" h="385408">
                <a:moveTo>
                  <a:pt x="0" y="385407"/>
                </a:moveTo>
                <a:lnTo>
                  <a:pt x="1364275" y="385407"/>
                </a:lnTo>
                <a:lnTo>
                  <a:pt x="1364275" y="0"/>
                </a:lnTo>
                <a:lnTo>
                  <a:pt x="0" y="0"/>
                </a:lnTo>
                <a:lnTo>
                  <a:pt x="0" y="385407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4020628">
            <a:off x="17023173" y="7795366"/>
            <a:ext cx="834204" cy="872266"/>
          </a:xfrm>
          <a:custGeom>
            <a:avLst/>
            <a:gdLst/>
            <a:ahLst/>
            <a:cxnLst/>
            <a:rect l="l" t="t" r="r" b="b"/>
            <a:pathLst>
              <a:path w="834204" h="872266">
                <a:moveTo>
                  <a:pt x="0" y="0"/>
                </a:moveTo>
                <a:lnTo>
                  <a:pt x="834204" y="0"/>
                </a:lnTo>
                <a:lnTo>
                  <a:pt x="834204" y="872266"/>
                </a:lnTo>
                <a:lnTo>
                  <a:pt x="0" y="8722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14727006" y="7290404"/>
            <a:ext cx="2055501" cy="3937691"/>
          </a:xfrm>
          <a:custGeom>
            <a:avLst/>
            <a:gdLst/>
            <a:ahLst/>
            <a:cxnLst/>
            <a:rect l="l" t="t" r="r" b="b"/>
            <a:pathLst>
              <a:path w="2055501" h="3937691">
                <a:moveTo>
                  <a:pt x="0" y="0"/>
                </a:moveTo>
                <a:lnTo>
                  <a:pt x="2055501" y="0"/>
                </a:lnTo>
                <a:lnTo>
                  <a:pt x="2055501" y="3937691"/>
                </a:lnTo>
                <a:lnTo>
                  <a:pt x="0" y="393769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 l="-10340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300002" y="4086384"/>
            <a:ext cx="6959298" cy="1176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</a:pPr>
            <a:r>
              <a:rPr lang="en-US" sz="8799">
                <a:solidFill>
                  <a:srgbClr val="2E2562"/>
                </a:solidFill>
                <a:latin typeface="Lazydog Bold"/>
              </a:rPr>
              <a:t>TO SMO MI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65213" y="917561"/>
            <a:ext cx="3334789" cy="869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0"/>
              </a:lnSpc>
              <a:spcBef>
                <a:spcPct val="0"/>
              </a:spcBef>
            </a:pPr>
            <a:r>
              <a:rPr lang="en-US" sz="5369" spc="268">
                <a:solidFill>
                  <a:srgbClr val="2E2562"/>
                </a:solidFill>
                <a:latin typeface="One Little Font"/>
              </a:rPr>
              <a:t>4.A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60792" y="4488448"/>
            <a:ext cx="3139211" cy="8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70"/>
              </a:lnSpc>
              <a:spcBef>
                <a:spcPct val="0"/>
              </a:spcBef>
            </a:pPr>
            <a:r>
              <a:rPr lang="en-US" sz="5054" spc="252">
                <a:solidFill>
                  <a:srgbClr val="2E2562"/>
                </a:solidFill>
                <a:latin typeface="One Little Font"/>
              </a:rPr>
              <a:t>4.B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60792" y="8183874"/>
            <a:ext cx="2908412" cy="84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863"/>
              </a:lnSpc>
              <a:spcBef>
                <a:spcPct val="0"/>
              </a:spcBef>
            </a:pPr>
            <a:r>
              <a:rPr lang="en-US" sz="5279" spc="263">
                <a:solidFill>
                  <a:srgbClr val="2E2562"/>
                </a:solidFill>
                <a:latin typeface="One Little Font"/>
              </a:rPr>
              <a:t>4.E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33550"/>
            <a:ext cx="1727816" cy="3309950"/>
          </a:xfrm>
          <a:custGeom>
            <a:avLst/>
            <a:gdLst/>
            <a:ahLst/>
            <a:cxnLst/>
            <a:rect l="l" t="t" r="r" b="b"/>
            <a:pathLst>
              <a:path w="1727816" h="3309950">
                <a:moveTo>
                  <a:pt x="0" y="0"/>
                </a:moveTo>
                <a:lnTo>
                  <a:pt x="1727816" y="0"/>
                </a:lnTo>
                <a:lnTo>
                  <a:pt x="1727816" y="3309950"/>
                </a:lnTo>
                <a:lnTo>
                  <a:pt x="0" y="3309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34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7995" y="7858197"/>
            <a:ext cx="3309913" cy="2110069"/>
          </a:xfrm>
          <a:custGeom>
            <a:avLst/>
            <a:gdLst/>
            <a:ahLst/>
            <a:cxnLst/>
            <a:rect l="l" t="t" r="r" b="b"/>
            <a:pathLst>
              <a:path w="3309913" h="2110069">
                <a:moveTo>
                  <a:pt x="0" y="0"/>
                </a:moveTo>
                <a:lnTo>
                  <a:pt x="3309913" y="0"/>
                </a:lnTo>
                <a:lnTo>
                  <a:pt x="3309913" y="2110069"/>
                </a:lnTo>
                <a:lnTo>
                  <a:pt x="0" y="211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550018" y="5546530"/>
            <a:ext cx="1737982" cy="2816671"/>
          </a:xfrm>
          <a:custGeom>
            <a:avLst/>
            <a:gdLst/>
            <a:ahLst/>
            <a:cxnLst/>
            <a:rect l="l" t="t" r="r" b="b"/>
            <a:pathLst>
              <a:path w="1737982" h="2816671">
                <a:moveTo>
                  <a:pt x="0" y="0"/>
                </a:moveTo>
                <a:lnTo>
                  <a:pt x="1737982" y="0"/>
                </a:lnTo>
                <a:lnTo>
                  <a:pt x="1737982" y="2816671"/>
                </a:lnTo>
                <a:lnTo>
                  <a:pt x="0" y="2816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129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677676"/>
            <a:ext cx="18288000" cy="960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NAZIV AKTIVNOSTI : ZRNO SOLI</a:t>
            </a:r>
          </a:p>
          <a:p>
            <a:pPr algn="ctr">
              <a:lnSpc>
                <a:spcPts val="5074"/>
              </a:lnSpc>
            </a:pPr>
            <a:endParaRPr lang="en-US" sz="5074">
              <a:solidFill>
                <a:srgbClr val="2E2562"/>
              </a:solidFill>
              <a:latin typeface="One Little Font Bold"/>
            </a:endParaRP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NOSITELJ AKTIVNOSTI </a:t>
            </a: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INES VUGDELIJA, SUZANA KRKIĆ I JASMINA DRAGOVIĆ</a:t>
            </a:r>
          </a:p>
          <a:p>
            <a:pPr algn="ctr">
              <a:lnSpc>
                <a:spcPts val="5074"/>
              </a:lnSpc>
            </a:pPr>
            <a:endParaRPr lang="en-US" sz="5074">
              <a:solidFill>
                <a:srgbClr val="2E2562"/>
              </a:solidFill>
              <a:latin typeface="One Little Font Bold"/>
            </a:endParaRP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CILJNA GRUPA:  </a:t>
            </a: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učenici 4.a, 4.b i 4.e razreda</a:t>
            </a:r>
          </a:p>
          <a:p>
            <a:pPr algn="ctr">
              <a:lnSpc>
                <a:spcPts val="5074"/>
              </a:lnSpc>
            </a:pPr>
            <a:endParaRPr lang="en-US" sz="5074">
              <a:solidFill>
                <a:srgbClr val="2E2562"/>
              </a:solidFill>
              <a:latin typeface="One Little Font Bold"/>
            </a:endParaRP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VRIJEME PROVEDBE :</a:t>
            </a: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tijekom školske godine 2022./2023.</a:t>
            </a:r>
          </a:p>
          <a:p>
            <a:pPr algn="ctr">
              <a:lnSpc>
                <a:spcPts val="5074"/>
              </a:lnSpc>
            </a:pPr>
            <a:endParaRPr lang="en-US" sz="5074">
              <a:solidFill>
                <a:srgbClr val="2E2562"/>
              </a:solidFill>
              <a:latin typeface="One Little Font Bold"/>
            </a:endParaRP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MJESTO PROVEDBE :</a:t>
            </a:r>
          </a:p>
          <a:p>
            <a:pPr algn="ctr">
              <a:lnSpc>
                <a:spcPts val="5074"/>
              </a:lnSpc>
            </a:pPr>
            <a:r>
              <a:rPr lang="en-US" sz="5074">
                <a:solidFill>
                  <a:srgbClr val="2E2562"/>
                </a:solidFill>
                <a:latin typeface="One Little Font Bold"/>
              </a:rPr>
              <a:t>solana Ston I NIN, Sveučilište Dubrovnik /Odjel za primijenjenu ekologiju </a:t>
            </a:r>
          </a:p>
          <a:p>
            <a:pPr algn="ctr">
              <a:lnSpc>
                <a:spcPts val="5074"/>
              </a:lnSpc>
              <a:spcBef>
                <a:spcPct val="0"/>
              </a:spcBef>
            </a:pPr>
            <a:endParaRPr lang="en-US" sz="5074">
              <a:solidFill>
                <a:srgbClr val="2E2562"/>
              </a:solidFill>
              <a:latin typeface="One Little Fon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33550"/>
            <a:ext cx="1727816" cy="3309950"/>
          </a:xfrm>
          <a:custGeom>
            <a:avLst/>
            <a:gdLst/>
            <a:ahLst/>
            <a:cxnLst/>
            <a:rect l="l" t="t" r="r" b="b"/>
            <a:pathLst>
              <a:path w="1727816" h="3309950">
                <a:moveTo>
                  <a:pt x="0" y="0"/>
                </a:moveTo>
                <a:lnTo>
                  <a:pt x="1727816" y="0"/>
                </a:lnTo>
                <a:lnTo>
                  <a:pt x="1727816" y="3309950"/>
                </a:lnTo>
                <a:lnTo>
                  <a:pt x="0" y="3309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34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7995" y="7858197"/>
            <a:ext cx="3309913" cy="2110069"/>
          </a:xfrm>
          <a:custGeom>
            <a:avLst/>
            <a:gdLst/>
            <a:ahLst/>
            <a:cxnLst/>
            <a:rect l="l" t="t" r="r" b="b"/>
            <a:pathLst>
              <a:path w="3309913" h="2110069">
                <a:moveTo>
                  <a:pt x="0" y="0"/>
                </a:moveTo>
                <a:lnTo>
                  <a:pt x="3309913" y="0"/>
                </a:lnTo>
                <a:lnTo>
                  <a:pt x="3309913" y="2110069"/>
                </a:lnTo>
                <a:lnTo>
                  <a:pt x="0" y="2110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550018" y="5546530"/>
            <a:ext cx="1737982" cy="2816671"/>
          </a:xfrm>
          <a:custGeom>
            <a:avLst/>
            <a:gdLst/>
            <a:ahLst/>
            <a:cxnLst/>
            <a:rect l="l" t="t" r="r" b="b"/>
            <a:pathLst>
              <a:path w="1737982" h="2816671">
                <a:moveTo>
                  <a:pt x="0" y="0"/>
                </a:moveTo>
                <a:lnTo>
                  <a:pt x="1737982" y="0"/>
                </a:lnTo>
                <a:lnTo>
                  <a:pt x="1737982" y="2816671"/>
                </a:lnTo>
                <a:lnTo>
                  <a:pt x="0" y="28166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9129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7234" y="2300230"/>
            <a:ext cx="17576903" cy="8032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PID OŠ B.4.2. UČENIK ANALIZIRA I POVEZUJE ŽIVOTNE UVJETE I RAZNOLIKOST ŽIVIH BIĆA NA RAZLIČITIM STANIŠTIMA TE OPISUJE CIKLUSE U PRIRODI.</a:t>
            </a:r>
          </a:p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PID OŠ B.4.4. UČENIK SE SNALAZI I TUMAČI GEOGRAFSKU KARTU I ZAKLJUČUJE O MEĐUODNOSU RELJEFNIH OBILJEŽJA KRAJEVA REPUBLIKE HRVATSKE I NAČINA ŽIVOTA.</a:t>
            </a:r>
          </a:p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PID OŠ C.4.1. UČENIK OBRAZLAŽE ULOGU, UTJECAJ I VAŽNOST POVIJESNOGA NASLJEĐA TE PRIRODNIH I DRUŠTVENIH RAZLIČITOSTI DOMOVINE NA RAZVOJ NACIONALNOGA IDENTITETA.</a:t>
            </a:r>
          </a:p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PID OŠ C.4.3. UČENIK OBJAŠNJAVA POVEZANOST PRIRODNOGA I DRUŠTVENOGA OKRUŽJA S GOSPODARSTVOM REPUBLIKE HRVATSKE.</a:t>
            </a:r>
          </a:p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PID OŠ D.4.1. UČENIK OPISUJE PRIJENOS, PRETVORBU I POVEZANOST ENERGIJE U ŽIVOTNIM CIKLUSIMA I CIKLUSIMA TVARI U PRIRODI.</a:t>
            </a:r>
          </a:p>
          <a:p>
            <a:pPr algn="ctr">
              <a:lnSpc>
                <a:spcPts val="4239"/>
              </a:lnSpc>
              <a:spcBef>
                <a:spcPct val="0"/>
              </a:spcBef>
            </a:pPr>
            <a:r>
              <a:rPr lang="en-US" sz="4239">
                <a:solidFill>
                  <a:srgbClr val="2E2562"/>
                </a:solidFill>
                <a:latin typeface="One Little Font Bold"/>
              </a:rPr>
              <a:t>PID OŠ A.B.C.D.4.1. UČENIK UZ USMJERAVANJE OBJAŠNJAVA REZULTATE VLASTITIH ISTRAŽIVANJA PRIRODE, PRIRODNIH I/ILI DRUŠTVENIH POJAVA I/ILI RAZLIČITIH IZVORA INFORMACIJA.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749797" y="657530"/>
            <a:ext cx="11785483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2E2562"/>
                </a:solidFill>
                <a:latin typeface="Lazydog Bold"/>
              </a:rPr>
              <a:t>ISHODI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472" y="-400472"/>
            <a:ext cx="2562995" cy="3363938"/>
          </a:xfrm>
          <a:custGeom>
            <a:avLst/>
            <a:gdLst/>
            <a:ahLst/>
            <a:cxnLst/>
            <a:rect l="l" t="t" r="r" b="b"/>
            <a:pathLst>
              <a:path w="2562995" h="3363938">
                <a:moveTo>
                  <a:pt x="0" y="0"/>
                </a:moveTo>
                <a:lnTo>
                  <a:pt x="2562995" y="0"/>
                </a:lnTo>
                <a:lnTo>
                  <a:pt x="2562995" y="3363939"/>
                </a:lnTo>
                <a:lnTo>
                  <a:pt x="0" y="3363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27586" r="-72859"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>
            <a:off x="-634424" y="1944847"/>
            <a:ext cx="2411848" cy="1143000"/>
          </a:xfrm>
          <a:custGeom>
            <a:avLst/>
            <a:gdLst/>
            <a:ahLst/>
            <a:cxnLst/>
            <a:rect l="l" t="t" r="r" b="b"/>
            <a:pathLst>
              <a:path w="2411848" h="1143000">
                <a:moveTo>
                  <a:pt x="2411848" y="0"/>
                </a:moveTo>
                <a:lnTo>
                  <a:pt x="0" y="0"/>
                </a:lnTo>
                <a:lnTo>
                  <a:pt x="0" y="1143000"/>
                </a:lnTo>
                <a:lnTo>
                  <a:pt x="2411848" y="1143000"/>
                </a:lnTo>
                <a:lnTo>
                  <a:pt x="2411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7883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231418" y="320181"/>
            <a:ext cx="6701899" cy="3869002"/>
            <a:chOff x="0" y="0"/>
            <a:chExt cx="3304057" cy="19074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04057" cy="1907430"/>
            </a:xfrm>
            <a:custGeom>
              <a:avLst/>
              <a:gdLst/>
              <a:ahLst/>
              <a:cxnLst/>
              <a:rect l="l" t="t" r="r" b="b"/>
              <a:pathLst>
                <a:path w="3304057" h="1907430">
                  <a:moveTo>
                    <a:pt x="3179597" y="1907430"/>
                  </a:moveTo>
                  <a:lnTo>
                    <a:pt x="124460" y="1907430"/>
                  </a:lnTo>
                  <a:cubicBezTo>
                    <a:pt x="55880" y="1907430"/>
                    <a:pt x="0" y="1851550"/>
                    <a:pt x="0" y="17829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79597" y="0"/>
                  </a:lnTo>
                  <a:cubicBezTo>
                    <a:pt x="3248177" y="0"/>
                    <a:pt x="3304057" y="55880"/>
                    <a:pt x="3304057" y="124460"/>
                  </a:cubicBezTo>
                  <a:lnTo>
                    <a:pt x="3304057" y="1782970"/>
                  </a:lnTo>
                  <a:cubicBezTo>
                    <a:pt x="3304057" y="1851550"/>
                    <a:pt x="3248177" y="1907430"/>
                    <a:pt x="3179597" y="1907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 rot="-5400000">
            <a:off x="16357211" y="-659957"/>
            <a:ext cx="1535110" cy="2855024"/>
          </a:xfrm>
          <a:custGeom>
            <a:avLst/>
            <a:gdLst/>
            <a:ahLst/>
            <a:cxnLst/>
            <a:rect l="l" t="t" r="r" b="b"/>
            <a:pathLst>
              <a:path w="1535110" h="2855024">
                <a:moveTo>
                  <a:pt x="0" y="0"/>
                </a:moveTo>
                <a:lnTo>
                  <a:pt x="1535110" y="0"/>
                </a:lnTo>
                <a:lnTo>
                  <a:pt x="1535110" y="2855024"/>
                </a:lnTo>
                <a:lnTo>
                  <a:pt x="0" y="2855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8598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367385" y="2188476"/>
            <a:ext cx="5920615" cy="4001415"/>
            <a:chOff x="0" y="0"/>
            <a:chExt cx="2918882" cy="19727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18882" cy="1972710"/>
            </a:xfrm>
            <a:custGeom>
              <a:avLst/>
              <a:gdLst/>
              <a:ahLst/>
              <a:cxnLst/>
              <a:rect l="l" t="t" r="r" b="b"/>
              <a:pathLst>
                <a:path w="2918882" h="1972710">
                  <a:moveTo>
                    <a:pt x="2794421" y="1972710"/>
                  </a:moveTo>
                  <a:lnTo>
                    <a:pt x="124460" y="1972710"/>
                  </a:lnTo>
                  <a:cubicBezTo>
                    <a:pt x="55880" y="1972710"/>
                    <a:pt x="0" y="1916830"/>
                    <a:pt x="0" y="18482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94422" y="0"/>
                  </a:lnTo>
                  <a:cubicBezTo>
                    <a:pt x="2863002" y="0"/>
                    <a:pt x="2918882" y="55880"/>
                    <a:pt x="2918882" y="124460"/>
                  </a:cubicBezTo>
                  <a:lnTo>
                    <a:pt x="2918882" y="1848250"/>
                  </a:lnTo>
                  <a:cubicBezTo>
                    <a:pt x="2918882" y="1916830"/>
                    <a:pt x="2863002" y="1972710"/>
                    <a:pt x="2794422" y="19727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 rot="703337">
            <a:off x="-314541" y="7942599"/>
            <a:ext cx="2168995" cy="421968"/>
          </a:xfrm>
          <a:custGeom>
            <a:avLst/>
            <a:gdLst/>
            <a:ahLst/>
            <a:cxnLst/>
            <a:rect l="l" t="t" r="r" b="b"/>
            <a:pathLst>
              <a:path w="2168995" h="421968">
                <a:moveTo>
                  <a:pt x="0" y="0"/>
                </a:moveTo>
                <a:lnTo>
                  <a:pt x="2168995" y="0"/>
                </a:lnTo>
                <a:lnTo>
                  <a:pt x="2168995" y="421968"/>
                </a:lnTo>
                <a:lnTo>
                  <a:pt x="0" y="421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5624" y="4388622"/>
            <a:ext cx="7433623" cy="4001415"/>
            <a:chOff x="0" y="0"/>
            <a:chExt cx="3664799" cy="19727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64799" cy="1972710"/>
            </a:xfrm>
            <a:custGeom>
              <a:avLst/>
              <a:gdLst/>
              <a:ahLst/>
              <a:cxnLst/>
              <a:rect l="l" t="t" r="r" b="b"/>
              <a:pathLst>
                <a:path w="3664799" h="1972710">
                  <a:moveTo>
                    <a:pt x="3540339" y="1972710"/>
                  </a:moveTo>
                  <a:lnTo>
                    <a:pt x="124460" y="1972710"/>
                  </a:lnTo>
                  <a:cubicBezTo>
                    <a:pt x="55880" y="1972710"/>
                    <a:pt x="0" y="1916830"/>
                    <a:pt x="0" y="18482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40339" y="0"/>
                  </a:lnTo>
                  <a:cubicBezTo>
                    <a:pt x="3608919" y="0"/>
                    <a:pt x="3664799" y="55880"/>
                    <a:pt x="3664799" y="124460"/>
                  </a:cubicBezTo>
                  <a:lnTo>
                    <a:pt x="3664799" y="1848250"/>
                  </a:lnTo>
                  <a:cubicBezTo>
                    <a:pt x="3664799" y="1916830"/>
                    <a:pt x="3608919" y="1972710"/>
                    <a:pt x="3540339" y="19727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700222" y="8642984"/>
            <a:ext cx="2887555" cy="1808331"/>
          </a:xfrm>
          <a:custGeom>
            <a:avLst/>
            <a:gdLst/>
            <a:ahLst/>
            <a:cxnLst/>
            <a:rect l="l" t="t" r="r" b="b"/>
            <a:pathLst>
              <a:path w="2887555" h="1808331">
                <a:moveTo>
                  <a:pt x="0" y="0"/>
                </a:moveTo>
                <a:lnTo>
                  <a:pt x="2887556" y="0"/>
                </a:lnTo>
                <a:lnTo>
                  <a:pt x="2887556" y="1808332"/>
                </a:lnTo>
                <a:lnTo>
                  <a:pt x="0" y="1808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782034" y="4389648"/>
            <a:ext cx="7504769" cy="400929"/>
          </a:xfrm>
          <a:custGeom>
            <a:avLst/>
            <a:gdLst/>
            <a:ahLst/>
            <a:cxnLst/>
            <a:rect l="l" t="t" r="r" b="b"/>
            <a:pathLst>
              <a:path w="7504769" h="400929">
                <a:moveTo>
                  <a:pt x="0" y="0"/>
                </a:moveTo>
                <a:lnTo>
                  <a:pt x="7504769" y="0"/>
                </a:lnTo>
                <a:lnTo>
                  <a:pt x="7504769" y="400928"/>
                </a:lnTo>
                <a:lnTo>
                  <a:pt x="0" y="400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6676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367674" y="1569742"/>
            <a:ext cx="7504769" cy="400929"/>
          </a:xfrm>
          <a:custGeom>
            <a:avLst/>
            <a:gdLst/>
            <a:ahLst/>
            <a:cxnLst/>
            <a:rect l="l" t="t" r="r" b="b"/>
            <a:pathLst>
              <a:path w="7504769" h="400929">
                <a:moveTo>
                  <a:pt x="0" y="0"/>
                </a:moveTo>
                <a:lnTo>
                  <a:pt x="7504769" y="0"/>
                </a:lnTo>
                <a:lnTo>
                  <a:pt x="7504769" y="400928"/>
                </a:lnTo>
                <a:lnTo>
                  <a:pt x="0" y="4009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6676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234275" y="8666661"/>
            <a:ext cx="1205191" cy="1183279"/>
          </a:xfrm>
          <a:custGeom>
            <a:avLst/>
            <a:gdLst/>
            <a:ahLst/>
            <a:cxnLst/>
            <a:rect l="l" t="t" r="r" b="b"/>
            <a:pathLst>
              <a:path w="1205191" h="1183279">
                <a:moveTo>
                  <a:pt x="0" y="0"/>
                </a:moveTo>
                <a:lnTo>
                  <a:pt x="1205191" y="0"/>
                </a:lnTo>
                <a:lnTo>
                  <a:pt x="1205191" y="1183278"/>
                </a:lnTo>
                <a:lnTo>
                  <a:pt x="0" y="11832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289973" y="1310424"/>
            <a:ext cx="6643343" cy="2878760"/>
          </a:xfrm>
          <a:custGeom>
            <a:avLst/>
            <a:gdLst/>
            <a:ahLst/>
            <a:cxnLst/>
            <a:rect l="l" t="t" r="r" b="b"/>
            <a:pathLst>
              <a:path w="6643343" h="2878760">
                <a:moveTo>
                  <a:pt x="0" y="0"/>
                </a:moveTo>
                <a:lnTo>
                  <a:pt x="6643344" y="0"/>
                </a:lnTo>
                <a:lnTo>
                  <a:pt x="6643344" y="2878759"/>
                </a:lnTo>
                <a:lnTo>
                  <a:pt x="0" y="28787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49449" b="-2439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77759" y="4050304"/>
            <a:ext cx="5810241" cy="3596439"/>
          </a:xfrm>
          <a:custGeom>
            <a:avLst/>
            <a:gdLst/>
            <a:ahLst/>
            <a:cxnLst/>
            <a:rect l="l" t="t" r="r" b="b"/>
            <a:pathLst>
              <a:path w="5810241" h="3596439">
                <a:moveTo>
                  <a:pt x="0" y="0"/>
                </a:moveTo>
                <a:lnTo>
                  <a:pt x="5810241" y="0"/>
                </a:lnTo>
                <a:lnTo>
                  <a:pt x="5810241" y="3596440"/>
                </a:lnTo>
                <a:lnTo>
                  <a:pt x="0" y="359644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15" t="-71530" r="-6448" b="-243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624" y="6368171"/>
            <a:ext cx="7443763" cy="2557145"/>
          </a:xfrm>
          <a:custGeom>
            <a:avLst/>
            <a:gdLst/>
            <a:ahLst/>
            <a:cxnLst/>
            <a:rect l="l" t="t" r="r" b="b"/>
            <a:pathLst>
              <a:path w="7443763" h="2557145">
                <a:moveTo>
                  <a:pt x="0" y="0"/>
                </a:moveTo>
                <a:lnTo>
                  <a:pt x="7443764" y="0"/>
                </a:lnTo>
                <a:lnTo>
                  <a:pt x="7443764" y="2557145"/>
                </a:lnTo>
                <a:lnTo>
                  <a:pt x="0" y="255714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9129" r="-14658" b="-122170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6782034" y="5848524"/>
            <a:ext cx="6410115" cy="4001415"/>
            <a:chOff x="0" y="0"/>
            <a:chExt cx="3160206" cy="197271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60207" cy="1972710"/>
            </a:xfrm>
            <a:custGeom>
              <a:avLst/>
              <a:gdLst/>
              <a:ahLst/>
              <a:cxnLst/>
              <a:rect l="l" t="t" r="r" b="b"/>
              <a:pathLst>
                <a:path w="3160207" h="1972710">
                  <a:moveTo>
                    <a:pt x="3035746" y="1972710"/>
                  </a:moveTo>
                  <a:lnTo>
                    <a:pt x="124460" y="1972710"/>
                  </a:lnTo>
                  <a:cubicBezTo>
                    <a:pt x="55880" y="1972710"/>
                    <a:pt x="0" y="1916830"/>
                    <a:pt x="0" y="184825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35746" y="0"/>
                  </a:lnTo>
                  <a:cubicBezTo>
                    <a:pt x="3104326" y="0"/>
                    <a:pt x="3160207" y="55880"/>
                    <a:pt x="3160207" y="124460"/>
                  </a:cubicBezTo>
                  <a:lnTo>
                    <a:pt x="3160207" y="1848250"/>
                  </a:lnTo>
                  <a:cubicBezTo>
                    <a:pt x="3160207" y="1916830"/>
                    <a:pt x="3104326" y="1972710"/>
                    <a:pt x="3035746" y="19727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6782034" y="6846372"/>
            <a:ext cx="6410115" cy="3460023"/>
          </a:xfrm>
          <a:custGeom>
            <a:avLst/>
            <a:gdLst/>
            <a:ahLst/>
            <a:cxnLst/>
            <a:rect l="l" t="t" r="r" b="b"/>
            <a:pathLst>
              <a:path w="6410115" h="3460023">
                <a:moveTo>
                  <a:pt x="0" y="0"/>
                </a:moveTo>
                <a:lnTo>
                  <a:pt x="6410114" y="0"/>
                </a:lnTo>
                <a:lnTo>
                  <a:pt x="6410114" y="3460024"/>
                </a:lnTo>
                <a:lnTo>
                  <a:pt x="0" y="346002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10827" r="-9728" b="-42229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3363598" y="8365671"/>
            <a:ext cx="4841298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spc="179">
                <a:solidFill>
                  <a:srgbClr val="2E2562"/>
                </a:solidFill>
                <a:latin typeface="One Little Font"/>
              </a:rPr>
              <a:t>5. EVALUACIJA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65160" y="710587"/>
            <a:ext cx="5662281" cy="493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  <a:spcBef>
                <a:spcPct val="0"/>
              </a:spcBef>
            </a:pPr>
            <a:r>
              <a:rPr lang="en-US" sz="3135" spc="156">
                <a:solidFill>
                  <a:srgbClr val="2E2562"/>
                </a:solidFill>
                <a:latin typeface="One Little Font"/>
              </a:rPr>
              <a:t>1.POSJET SOLANI STON</a:t>
            </a:r>
          </a:p>
        </p:txBody>
      </p:sp>
      <p:sp>
        <p:nvSpPr>
          <p:cNvPr id="24" name="TextBox 24"/>
          <p:cNvSpPr txBox="1"/>
          <p:nvPr/>
        </p:nvSpPr>
        <p:spPr>
          <a:xfrm rot="-606937">
            <a:off x="92655" y="2844488"/>
            <a:ext cx="5004805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2E2562"/>
                </a:solidFill>
                <a:latin typeface="Lazydog Bold"/>
              </a:rPr>
              <a:t>KORACI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67385" y="2321026"/>
            <a:ext cx="5810241" cy="90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800" spc="140">
                <a:solidFill>
                  <a:srgbClr val="2E2562"/>
                </a:solidFill>
                <a:latin typeface="One Little Font"/>
              </a:rPr>
              <a:t>2.ISTRAŽIVANJE: DOBIVANJE MORSKE SOLI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4392" y="4517524"/>
            <a:ext cx="7138863" cy="187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2"/>
              </a:lnSpc>
              <a:spcBef>
                <a:spcPct val="0"/>
              </a:spcBef>
            </a:pPr>
            <a:r>
              <a:rPr lang="en-US" sz="3824" spc="191">
                <a:solidFill>
                  <a:srgbClr val="2E2562"/>
                </a:solidFill>
                <a:latin typeface="One Little Font"/>
              </a:rPr>
              <a:t>3. ISTRAŽIVANJE O SOLI, JADRANSKOM MORU I MUDRIM IZREKAMA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82034" y="5819949"/>
            <a:ext cx="6293003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spc="179">
                <a:solidFill>
                  <a:srgbClr val="2E2562"/>
                </a:solidFill>
                <a:latin typeface="One Little Font"/>
              </a:rPr>
              <a:t>4. RADIONICA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840198">
            <a:off x="12280922" y="4161015"/>
            <a:ext cx="5431273" cy="5426188"/>
            <a:chOff x="0" y="0"/>
            <a:chExt cx="3255264" cy="3252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3"/>
              <a:stretch>
                <a:fillRect l="-60023" r="-6002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997772" y="593346"/>
            <a:ext cx="4989513" cy="4984841"/>
            <a:chOff x="0" y="0"/>
            <a:chExt cx="3255264" cy="3252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4"/>
              <a:stretch>
                <a:fillRect l="-15722" r="-157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10800000">
            <a:off x="0" y="0"/>
            <a:ext cx="3998894" cy="3540839"/>
          </a:xfrm>
          <a:custGeom>
            <a:avLst/>
            <a:gdLst/>
            <a:ahLst/>
            <a:cxnLst/>
            <a:rect l="l" t="t" r="r" b="b"/>
            <a:pathLst>
              <a:path w="3998894" h="3540839">
                <a:moveTo>
                  <a:pt x="0" y="0"/>
                </a:moveTo>
                <a:lnTo>
                  <a:pt x="3998894" y="0"/>
                </a:lnTo>
                <a:lnTo>
                  <a:pt x="3998894" y="3540839"/>
                </a:lnTo>
                <a:lnTo>
                  <a:pt x="0" y="35408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1833550"/>
            <a:ext cx="1727816" cy="3309950"/>
          </a:xfrm>
          <a:custGeom>
            <a:avLst/>
            <a:gdLst/>
            <a:ahLst/>
            <a:cxnLst/>
            <a:rect l="l" t="t" r="r" b="b"/>
            <a:pathLst>
              <a:path w="1727816" h="3309950">
                <a:moveTo>
                  <a:pt x="0" y="0"/>
                </a:moveTo>
                <a:lnTo>
                  <a:pt x="1727816" y="0"/>
                </a:lnTo>
                <a:lnTo>
                  <a:pt x="1727816" y="3309950"/>
                </a:lnTo>
                <a:lnTo>
                  <a:pt x="0" y="33099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0340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57995" y="7858197"/>
            <a:ext cx="3309913" cy="2110069"/>
          </a:xfrm>
          <a:custGeom>
            <a:avLst/>
            <a:gdLst/>
            <a:ahLst/>
            <a:cxnLst/>
            <a:rect l="l" t="t" r="r" b="b"/>
            <a:pathLst>
              <a:path w="3309913" h="2110069">
                <a:moveTo>
                  <a:pt x="0" y="0"/>
                </a:moveTo>
                <a:lnTo>
                  <a:pt x="3309913" y="0"/>
                </a:lnTo>
                <a:lnTo>
                  <a:pt x="3309913" y="2110069"/>
                </a:lnTo>
                <a:lnTo>
                  <a:pt x="0" y="21100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16550018" y="5546530"/>
            <a:ext cx="1737982" cy="2816671"/>
          </a:xfrm>
          <a:custGeom>
            <a:avLst/>
            <a:gdLst/>
            <a:ahLst/>
            <a:cxnLst/>
            <a:rect l="l" t="t" r="r" b="b"/>
            <a:pathLst>
              <a:path w="1737982" h="2816671">
                <a:moveTo>
                  <a:pt x="0" y="0"/>
                </a:moveTo>
                <a:lnTo>
                  <a:pt x="1737982" y="0"/>
                </a:lnTo>
                <a:lnTo>
                  <a:pt x="1737982" y="2816671"/>
                </a:lnTo>
                <a:lnTo>
                  <a:pt x="0" y="2816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191294"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1243323">
            <a:off x="5977722" y="1150419"/>
            <a:ext cx="5004689" cy="5000003"/>
            <a:chOff x="0" y="0"/>
            <a:chExt cx="3255264" cy="32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l="-15722" r="-15722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785329">
            <a:off x="758236" y="1040705"/>
            <a:ext cx="5205419" cy="5200545"/>
            <a:chOff x="0" y="0"/>
            <a:chExt cx="3255264" cy="32522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4"/>
              <a:stretch>
                <a:fillRect l="-15722" r="-15722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3251259" y="521653"/>
            <a:ext cx="11785483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2E2562"/>
                </a:solidFill>
                <a:latin typeface="Lazydog Bold"/>
              </a:rPr>
              <a:t>PROVEDBA PROJEKTA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6994" y="5362575"/>
            <a:ext cx="12173194" cy="505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spcBef>
                <a:spcPct val="0"/>
              </a:spcBef>
            </a:pPr>
            <a:r>
              <a:rPr lang="en-US" sz="4718">
                <a:solidFill>
                  <a:srgbClr val="2E2562"/>
                </a:solidFill>
                <a:latin typeface="One Little Font Bold"/>
              </a:rPr>
              <a:t>                  POSJET SOLANI </a:t>
            </a:r>
          </a:p>
          <a:p>
            <a:pPr algn="ctr">
              <a:lnSpc>
                <a:spcPts val="4718"/>
              </a:lnSpc>
              <a:spcBef>
                <a:spcPct val="0"/>
              </a:spcBef>
            </a:pPr>
            <a:endParaRPr lang="en-US" sz="4718">
              <a:solidFill>
                <a:srgbClr val="2E2562"/>
              </a:solidFill>
              <a:latin typeface="One Little Font Bold"/>
            </a:endParaRPr>
          </a:p>
          <a:p>
            <a:pPr algn="ctr">
              <a:lnSpc>
                <a:spcPts val="4718"/>
              </a:lnSpc>
              <a:spcBef>
                <a:spcPct val="0"/>
              </a:spcBef>
            </a:pPr>
            <a:r>
              <a:rPr lang="en-US" sz="4718">
                <a:solidFill>
                  <a:srgbClr val="2E2562"/>
                </a:solidFill>
                <a:latin typeface="One Little Font"/>
              </a:rPr>
              <a:t>18. LISTOPADA 2022. POSJETILI SMO SOLANU U STONU TE ČULI PRIČU O PROIZVODNJI I PRERADI SOLI. UČENICI SU IMALI PRILIKU I POKAZATI SVOJE ZNANJE TE OSVOJITI NAGRADE. TAKOĐER, IMALI SMO PRILIKU VIDJETI I SOLANU U NINU U TRAVNJU 2023. U SKLOPU ŠKOLE U PRIRODI. </a:t>
            </a:r>
          </a:p>
          <a:p>
            <a:pPr algn="ctr">
              <a:lnSpc>
                <a:spcPts val="2381"/>
              </a:lnSpc>
              <a:spcBef>
                <a:spcPct val="0"/>
              </a:spcBef>
            </a:pPr>
            <a:endParaRPr lang="en-US" sz="4718">
              <a:solidFill>
                <a:srgbClr val="2E2562"/>
              </a:solidFill>
              <a:latin typeface="One Little Fo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473478">
            <a:off x="11335557" y="-210323"/>
            <a:ext cx="5263023" cy="5258095"/>
            <a:chOff x="0" y="0"/>
            <a:chExt cx="3255264" cy="3252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3"/>
              <a:stretch>
                <a:fillRect t="-49680" b="-4968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10800000">
            <a:off x="0" y="0"/>
            <a:ext cx="3998894" cy="3540839"/>
          </a:xfrm>
          <a:custGeom>
            <a:avLst/>
            <a:gdLst/>
            <a:ahLst/>
            <a:cxnLst/>
            <a:rect l="l" t="t" r="r" b="b"/>
            <a:pathLst>
              <a:path w="3998894" h="3540839">
                <a:moveTo>
                  <a:pt x="0" y="0"/>
                </a:moveTo>
                <a:lnTo>
                  <a:pt x="3998894" y="0"/>
                </a:lnTo>
                <a:lnTo>
                  <a:pt x="3998894" y="3540839"/>
                </a:lnTo>
                <a:lnTo>
                  <a:pt x="0" y="354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833550"/>
            <a:ext cx="1727816" cy="3309950"/>
          </a:xfrm>
          <a:custGeom>
            <a:avLst/>
            <a:gdLst/>
            <a:ahLst/>
            <a:cxnLst/>
            <a:rect l="l" t="t" r="r" b="b"/>
            <a:pathLst>
              <a:path w="1727816" h="3309950">
                <a:moveTo>
                  <a:pt x="0" y="0"/>
                </a:moveTo>
                <a:lnTo>
                  <a:pt x="1727816" y="0"/>
                </a:lnTo>
                <a:lnTo>
                  <a:pt x="1727816" y="3309950"/>
                </a:lnTo>
                <a:lnTo>
                  <a:pt x="0" y="3309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0340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57995" y="7858197"/>
            <a:ext cx="3309913" cy="2110069"/>
          </a:xfrm>
          <a:custGeom>
            <a:avLst/>
            <a:gdLst/>
            <a:ahLst/>
            <a:cxnLst/>
            <a:rect l="l" t="t" r="r" b="b"/>
            <a:pathLst>
              <a:path w="3309913" h="2110069">
                <a:moveTo>
                  <a:pt x="0" y="0"/>
                </a:moveTo>
                <a:lnTo>
                  <a:pt x="3309913" y="0"/>
                </a:lnTo>
                <a:lnTo>
                  <a:pt x="3309913" y="2110069"/>
                </a:lnTo>
                <a:lnTo>
                  <a:pt x="0" y="2110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6550018" y="5546530"/>
            <a:ext cx="1737982" cy="2816671"/>
          </a:xfrm>
          <a:custGeom>
            <a:avLst/>
            <a:gdLst/>
            <a:ahLst/>
            <a:cxnLst/>
            <a:rect l="l" t="t" r="r" b="b"/>
            <a:pathLst>
              <a:path w="1737982" h="2816671">
                <a:moveTo>
                  <a:pt x="0" y="0"/>
                </a:moveTo>
                <a:lnTo>
                  <a:pt x="1737982" y="0"/>
                </a:lnTo>
                <a:lnTo>
                  <a:pt x="1737982" y="2816671"/>
                </a:lnTo>
                <a:lnTo>
                  <a:pt x="0" y="2816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91294"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1243323">
            <a:off x="5829099" y="70725"/>
            <a:ext cx="5298394" cy="5293433"/>
            <a:chOff x="0" y="0"/>
            <a:chExt cx="3255264" cy="32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t="-48748" b="-48748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840198">
            <a:off x="12965577" y="4909491"/>
            <a:ext cx="4577217" cy="4572932"/>
            <a:chOff x="0" y="0"/>
            <a:chExt cx="3255264" cy="32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t="-43592" b="-43592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785329">
            <a:off x="855084" y="503328"/>
            <a:ext cx="5020585" cy="5015884"/>
            <a:chOff x="0" y="0"/>
            <a:chExt cx="3255264" cy="32522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2"/>
              <a:stretch>
                <a:fillRect l="-15" r="-1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4"/>
              <a:stretch>
                <a:fillRect l="-13373" r="-13373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0" y="6455611"/>
            <a:ext cx="12480316" cy="3403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3"/>
              </a:lnSpc>
              <a:spcBef>
                <a:spcPct val="0"/>
              </a:spcBef>
            </a:pPr>
            <a:r>
              <a:rPr lang="en-US" sz="5253">
                <a:solidFill>
                  <a:srgbClr val="2E2562"/>
                </a:solidFill>
                <a:latin typeface="One Little Font Bold"/>
              </a:rPr>
              <a:t>ISTRAŽIVANJE: DOBIVANJE MORSKE SOLI </a:t>
            </a:r>
          </a:p>
          <a:p>
            <a:pPr algn="ctr">
              <a:lnSpc>
                <a:spcPts val="4853"/>
              </a:lnSpc>
              <a:spcBef>
                <a:spcPct val="0"/>
              </a:spcBef>
            </a:pPr>
            <a:r>
              <a:rPr lang="en-US" sz="4853">
                <a:solidFill>
                  <a:srgbClr val="2E2562"/>
                </a:solidFill>
                <a:latin typeface="One Little Font Bold"/>
              </a:rPr>
              <a:t>GRUPNI RAD</a:t>
            </a:r>
          </a:p>
          <a:p>
            <a:pPr algn="ctr">
              <a:lnSpc>
                <a:spcPts val="4853"/>
              </a:lnSpc>
              <a:spcBef>
                <a:spcPct val="0"/>
              </a:spcBef>
            </a:pPr>
            <a:endParaRPr lang="en-US" sz="4853">
              <a:solidFill>
                <a:srgbClr val="2E2562"/>
              </a:solidFill>
              <a:latin typeface="One Little Font Bold"/>
            </a:endParaRPr>
          </a:p>
          <a:p>
            <a:pPr algn="ctr">
              <a:lnSpc>
                <a:spcPts val="4853"/>
              </a:lnSpc>
              <a:spcBef>
                <a:spcPct val="0"/>
              </a:spcBef>
            </a:pPr>
            <a:r>
              <a:rPr lang="en-US" sz="4853">
                <a:solidFill>
                  <a:srgbClr val="2E2562"/>
                </a:solidFill>
                <a:latin typeface="One Little Font Bold"/>
              </a:rPr>
              <a:t>UČENICI SU PREMA UPUTAMA PROVELI ISTRAŽIVANE KAKO DOBITI SOL IZ MORA. </a:t>
            </a:r>
          </a:p>
          <a:p>
            <a:pPr algn="ctr">
              <a:lnSpc>
                <a:spcPts val="2449"/>
              </a:lnSpc>
              <a:spcBef>
                <a:spcPct val="0"/>
              </a:spcBef>
            </a:pPr>
            <a:endParaRPr lang="en-US" sz="4853">
              <a:solidFill>
                <a:srgbClr val="2E2562"/>
              </a:solidFill>
              <a:latin typeface="One Little Fon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8411" b="8411"/>
          <a:stretch>
            <a:fillRect/>
          </a:stretch>
        </p:blipFill>
        <p:spPr>
          <a:xfrm>
            <a:off x="361654" y="507919"/>
            <a:ext cx="8359803" cy="9271163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t="16355" b="16355"/>
          <a:stretch>
            <a:fillRect/>
          </a:stretch>
        </p:blipFill>
        <p:spPr>
          <a:xfrm>
            <a:off x="9459338" y="507919"/>
            <a:ext cx="7750122" cy="9271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3998894" cy="3540839"/>
          </a:xfrm>
          <a:custGeom>
            <a:avLst/>
            <a:gdLst/>
            <a:ahLst/>
            <a:cxnLst/>
            <a:rect l="l" t="t" r="r" b="b"/>
            <a:pathLst>
              <a:path w="3998894" h="3540839">
                <a:moveTo>
                  <a:pt x="0" y="0"/>
                </a:moveTo>
                <a:lnTo>
                  <a:pt x="3998894" y="0"/>
                </a:lnTo>
                <a:lnTo>
                  <a:pt x="3998894" y="3540839"/>
                </a:lnTo>
                <a:lnTo>
                  <a:pt x="0" y="3540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833550"/>
            <a:ext cx="1727816" cy="3309950"/>
          </a:xfrm>
          <a:custGeom>
            <a:avLst/>
            <a:gdLst/>
            <a:ahLst/>
            <a:cxnLst/>
            <a:rect l="l" t="t" r="r" b="b"/>
            <a:pathLst>
              <a:path w="1727816" h="3309950">
                <a:moveTo>
                  <a:pt x="0" y="0"/>
                </a:moveTo>
                <a:lnTo>
                  <a:pt x="1727816" y="0"/>
                </a:lnTo>
                <a:lnTo>
                  <a:pt x="1727816" y="3309950"/>
                </a:lnTo>
                <a:lnTo>
                  <a:pt x="0" y="3309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034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57995" y="7858197"/>
            <a:ext cx="3309913" cy="2110069"/>
          </a:xfrm>
          <a:custGeom>
            <a:avLst/>
            <a:gdLst/>
            <a:ahLst/>
            <a:cxnLst/>
            <a:rect l="l" t="t" r="r" b="b"/>
            <a:pathLst>
              <a:path w="3309913" h="2110069">
                <a:moveTo>
                  <a:pt x="0" y="0"/>
                </a:moveTo>
                <a:lnTo>
                  <a:pt x="3309913" y="0"/>
                </a:lnTo>
                <a:lnTo>
                  <a:pt x="3309913" y="2110069"/>
                </a:lnTo>
                <a:lnTo>
                  <a:pt x="0" y="2110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6550018" y="5546530"/>
            <a:ext cx="1737982" cy="2816671"/>
          </a:xfrm>
          <a:custGeom>
            <a:avLst/>
            <a:gdLst/>
            <a:ahLst/>
            <a:cxnLst/>
            <a:rect l="l" t="t" r="r" b="b"/>
            <a:pathLst>
              <a:path w="1737982" h="2816671">
                <a:moveTo>
                  <a:pt x="0" y="0"/>
                </a:moveTo>
                <a:lnTo>
                  <a:pt x="1737982" y="0"/>
                </a:lnTo>
                <a:lnTo>
                  <a:pt x="1737982" y="2816671"/>
                </a:lnTo>
                <a:lnTo>
                  <a:pt x="0" y="2816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129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4740"/>
            <a:ext cx="18288000" cy="10232260"/>
          </a:xfrm>
          <a:custGeom>
            <a:avLst/>
            <a:gdLst/>
            <a:ahLst/>
            <a:cxnLst/>
            <a:rect l="l" t="t" r="r" b="b"/>
            <a:pathLst>
              <a:path w="18288000" h="10232260">
                <a:moveTo>
                  <a:pt x="0" y="0"/>
                </a:moveTo>
                <a:lnTo>
                  <a:pt x="18288000" y="0"/>
                </a:lnTo>
                <a:lnTo>
                  <a:pt x="18288000" y="10232260"/>
                </a:lnTo>
                <a:lnTo>
                  <a:pt x="0" y="1023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7336" b="-1598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1723977">
            <a:off x="9421938" y="5254950"/>
            <a:ext cx="4271979" cy="4267979"/>
            <a:chOff x="0" y="0"/>
            <a:chExt cx="3255264" cy="32522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11"/>
              <a:stretch>
                <a:fillRect l="-15" r="-1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2"/>
              <a:stretch>
                <a:fillRect l="-15758" r="-15758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840198">
            <a:off x="12094269" y="1797652"/>
            <a:ext cx="5059038" cy="5054302"/>
            <a:chOff x="0" y="0"/>
            <a:chExt cx="3255264" cy="32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11"/>
              <a:stretch>
                <a:fillRect l="-15" r="-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3"/>
              <a:stretch>
                <a:fillRect t="-16512" b="-16512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5400000">
            <a:off x="1724937" y="3893609"/>
            <a:ext cx="6150560" cy="6144801"/>
            <a:chOff x="0" y="0"/>
            <a:chExt cx="3255264" cy="32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11"/>
              <a:stretch>
                <a:fillRect l="-15" r="-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4"/>
              <a:stretch>
                <a:fillRect l="-19815" r="-1981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986160">
            <a:off x="466025" y="1229145"/>
            <a:ext cx="3854384" cy="3850775"/>
            <a:chOff x="0" y="0"/>
            <a:chExt cx="3255264" cy="32522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11"/>
              <a:stretch>
                <a:fillRect l="-15" r="-1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15"/>
              <a:stretch>
                <a:fillRect t="-17064" b="-17064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2414103" y="-247721"/>
            <a:ext cx="15275546" cy="208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5039">
                <a:solidFill>
                  <a:srgbClr val="2E2562"/>
                </a:solidFill>
                <a:latin typeface="One Little Font Bold"/>
              </a:rPr>
              <a:t>ISTRAŽIVANJE O SOLI, JADRANSKOM MORU I MUDRIM IZREKAMA O     SOLI</a:t>
            </a:r>
          </a:p>
          <a:p>
            <a:pPr algn="ctr">
              <a:lnSpc>
                <a:spcPts val="2139"/>
              </a:lnSpc>
              <a:spcBef>
                <a:spcPct val="0"/>
              </a:spcBef>
            </a:pPr>
            <a:endParaRPr lang="en-US" sz="5039">
              <a:solidFill>
                <a:srgbClr val="2E2562"/>
              </a:solidFill>
              <a:latin typeface="One Little Fon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</Words>
  <Application>Microsoft Office PowerPoint</Application>
  <PresentationFormat>Custom</PresentationFormat>
  <Paragraphs>69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One Little Font Bold</vt:lpstr>
      <vt:lpstr>Lazydog Bold</vt:lpstr>
      <vt:lpstr>Arial</vt:lpstr>
      <vt:lpstr>One Little Font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ZRNO SOLI</dc:title>
  <dc:creator>Korisnik</dc:creator>
  <cp:lastModifiedBy>Korisnik</cp:lastModifiedBy>
  <cp:revision>2</cp:revision>
  <dcterms:created xsi:type="dcterms:W3CDTF">2006-08-16T00:00:00Z</dcterms:created>
  <dcterms:modified xsi:type="dcterms:W3CDTF">2023-06-07T06:42:56Z</dcterms:modified>
  <dc:identifier>DAFjnvwxUkg</dc:identifier>
</cp:coreProperties>
</file>