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7" r:id="rId3"/>
    <p:sldId id="278" r:id="rId4"/>
    <p:sldId id="271" r:id="rId5"/>
    <p:sldId id="269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50" d="100"/>
          <a:sy n="50" d="100"/>
        </p:scale>
        <p:origin x="-1075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5A90C5E-C147-4EDF-849A-B5585E4055E8}" type="datetimeFigureOut">
              <a:rPr lang="sr-Latn-CS" smtClean="0"/>
              <a:t>2.6.2014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0A9E069-769F-4CE9-89A5-582CA163AD4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Ploveći hoteli – ’Prijatelji vode’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844824"/>
            <a:ext cx="6777317" cy="4104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Ciljevi projekta</a:t>
            </a:r>
          </a:p>
          <a:p>
            <a:pPr indent="-342900"/>
            <a:r>
              <a:rPr lang="hr-HR" dirty="0" smtClean="0">
                <a:latin typeface="Calibri" pitchFamily="34" charset="0"/>
                <a:cs typeface="Calibri" pitchFamily="34" charset="0"/>
              </a:rPr>
              <a:t>Istražili smo vrste prometa i pomorski promet</a:t>
            </a:r>
          </a:p>
          <a:p>
            <a:pPr indent="-342900"/>
            <a:r>
              <a:rPr lang="hr-HR" dirty="0" smtClean="0">
                <a:latin typeface="Calibri" pitchFamily="34" charset="0"/>
                <a:cs typeface="Calibri" pitchFamily="34" charset="0"/>
              </a:rPr>
              <a:t>Statistički smo obradili učestalost uplovljavanja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kruzera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u luku Gruž i luku Stari grad</a:t>
            </a:r>
          </a:p>
          <a:p>
            <a:pPr indent="-342900"/>
            <a:r>
              <a:rPr lang="hr-HR" dirty="0" smtClean="0">
                <a:latin typeface="Calibri" pitchFamily="34" charset="0"/>
                <a:cs typeface="Calibri" pitchFamily="34" charset="0"/>
              </a:rPr>
              <a:t>Istražili smo utjecaj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kruzera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na okoliš</a:t>
            </a:r>
          </a:p>
          <a:p>
            <a:pPr indent="-342900"/>
            <a:r>
              <a:rPr lang="hr-HR" dirty="0" smtClean="0">
                <a:latin typeface="Calibri" pitchFamily="34" charset="0"/>
                <a:cs typeface="Calibri" pitchFamily="34" charset="0"/>
              </a:rPr>
              <a:t>Upoznali smo se s povijesnim pričama i legendama vezanih uz otok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Lokrum</a:t>
            </a:r>
            <a:endParaRPr lang="hr-HR" dirty="0" smtClean="0">
              <a:latin typeface="Calibri" pitchFamily="34" charset="0"/>
              <a:cs typeface="Calibri" pitchFamily="34" charset="0"/>
            </a:endParaRPr>
          </a:p>
          <a:p>
            <a:pPr indent="-342900"/>
            <a:r>
              <a:rPr lang="hr-HR" dirty="0" smtClean="0">
                <a:latin typeface="Calibri" pitchFamily="34" charset="0"/>
                <a:cs typeface="Calibri" pitchFamily="34" charset="0"/>
              </a:rPr>
              <a:t>More u književnosti</a:t>
            </a:r>
            <a:endParaRPr lang="hr-HR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          </a:t>
            </a:r>
            <a:endParaRPr lang="hr-HR" dirty="0">
              <a:latin typeface="Calibri" pitchFamily="34" charset="0"/>
              <a:cs typeface="Calibri" pitchFamily="34" charset="0"/>
            </a:endParaRPr>
          </a:p>
          <a:p>
            <a:endParaRPr lang="hr-H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350px-Ballast_tank_boat_cross_sec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66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389120"/>
          </a:xfrm>
        </p:spPr>
        <p:txBody>
          <a:bodyPr/>
          <a:lstStyle/>
          <a:p>
            <a:r>
              <a:rPr lang="hr-HR" dirty="0"/>
              <a:t>U Crnom moru, </a:t>
            </a:r>
            <a:r>
              <a:rPr lang="hr-HR" i="1" dirty="0"/>
              <a:t>M. </a:t>
            </a:r>
            <a:r>
              <a:rPr lang="hr-HR" i="1" dirty="0" err="1"/>
              <a:t>leidyi</a:t>
            </a:r>
            <a:r>
              <a:rPr lang="hr-HR" dirty="0"/>
              <a:t> jede jaja i larve </a:t>
            </a:r>
            <a:r>
              <a:rPr lang="hr-HR" dirty="0" smtClean="0"/>
              <a:t>plave ribe.</a:t>
            </a:r>
            <a:r>
              <a:rPr lang="hr-HR" dirty="0"/>
              <a:t> To je izazvalo dramatičan pad populacije riba, posebice komercijalno važne </a:t>
            </a:r>
            <a:r>
              <a:rPr lang="hr-HR" dirty="0" smtClean="0"/>
              <a:t>inćuna.</a:t>
            </a:r>
          </a:p>
          <a:p>
            <a:r>
              <a:rPr lang="hr-HR" dirty="0"/>
              <a:t>Kasnih 70-ih prošlog stoljeća u moru bi godišnje završilo 400.000 tona </a:t>
            </a:r>
            <a:r>
              <a:rPr lang="hr-HR" dirty="0" smtClean="0"/>
              <a:t>nafte.</a:t>
            </a:r>
            <a:r>
              <a:rPr lang="hr-HR" dirty="0"/>
              <a:t> </a:t>
            </a:r>
            <a:endParaRPr lang="hr-HR" dirty="0" smtClean="0"/>
          </a:p>
          <a:p>
            <a:r>
              <a:rPr lang="hr-HR" dirty="0" smtClean="0"/>
              <a:t>Nafta </a:t>
            </a:r>
            <a:r>
              <a:rPr lang="hr-HR" dirty="0"/>
              <a:t>je lakša od vode, ne otapa se u njoj, pliva na površini, zapaljiva je i toksična za žive organizme</a:t>
            </a:r>
            <a:r>
              <a:rPr lang="hr-HR" dirty="0" smtClean="0"/>
              <a:t>.</a:t>
            </a:r>
          </a:p>
          <a:p>
            <a:r>
              <a:rPr lang="hr-HR" dirty="0" smtClean="0"/>
              <a:t>Brodovi su uzimajući vodu za </a:t>
            </a:r>
            <a:r>
              <a:rPr lang="hr-HR" dirty="0" err="1" smtClean="0"/>
              <a:t>balanst</a:t>
            </a:r>
            <a:r>
              <a:rPr lang="hr-HR" dirty="0" smtClean="0"/>
              <a:t> također pokupili naftu i prenijeli je na druge dijelove.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59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" y="0"/>
            <a:ext cx="4572464" cy="685800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389120"/>
          </a:xfrm>
        </p:spPr>
        <p:txBody>
          <a:bodyPr/>
          <a:lstStyle/>
          <a:p>
            <a:r>
              <a:rPr lang="hr-HR" dirty="0" smtClean="0"/>
              <a:t>Alge koje su prenesene u Jadran </a:t>
            </a:r>
            <a:r>
              <a:rPr lang="hr-HR" dirty="0"/>
              <a:t>balastnim vodama su C. </a:t>
            </a:r>
            <a:r>
              <a:rPr lang="hr-HR" dirty="0" err="1" smtClean="0"/>
              <a:t>racemosa</a:t>
            </a:r>
            <a:r>
              <a:rPr lang="hr-HR" dirty="0"/>
              <a:t> i </a:t>
            </a:r>
            <a:r>
              <a:rPr lang="hr-HR" dirty="0" err="1"/>
              <a:t>Caulerpa</a:t>
            </a:r>
            <a:r>
              <a:rPr lang="hr-HR" dirty="0"/>
              <a:t> </a:t>
            </a:r>
            <a:r>
              <a:rPr lang="hr-HR" dirty="0" err="1" smtClean="0"/>
              <a:t>taxifolia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4572000" cy="407707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0928"/>
            <a:ext cx="4572000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389120"/>
          </a:xfrm>
        </p:spPr>
        <p:txBody>
          <a:bodyPr/>
          <a:lstStyle/>
          <a:p>
            <a:r>
              <a:rPr lang="hr-HR" dirty="0"/>
              <a:t>Izlijevanje u Jadran bez nadzora moglo bi izazvati štetu kao u Kanadi, crnomorskim zemljama, Australiji, Nizozemskoj ... Mogli bi biti ugroženi ribarstvo, </a:t>
            </a:r>
            <a:r>
              <a:rPr lang="hr-HR" dirty="0" err="1"/>
              <a:t>akvakultura</a:t>
            </a:r>
            <a:r>
              <a:rPr lang="hr-HR" dirty="0"/>
              <a:t>, turizam ... Pretpostavlja se da je čak i uzročnik nekoliko </a:t>
            </a:r>
            <a:r>
              <a:rPr lang="hr-HR" dirty="0" err="1"/>
              <a:t>pandemija</a:t>
            </a:r>
            <a:r>
              <a:rPr lang="hr-HR" dirty="0"/>
              <a:t> kolere u raznim dijelovima svijeta prenesen upravo balastnim </a:t>
            </a:r>
            <a:r>
              <a:rPr lang="hr-HR" dirty="0" smtClean="0"/>
              <a:t>vodama</a:t>
            </a:r>
            <a:r>
              <a:rPr lang="hr-HR" b="1" dirty="0" smtClean="0"/>
              <a:t>.</a:t>
            </a:r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6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389120"/>
          </a:xfrm>
        </p:spPr>
        <p:txBody>
          <a:bodyPr/>
          <a:lstStyle/>
          <a:p>
            <a:r>
              <a:rPr lang="hr-HR" dirty="0" smtClean="0"/>
              <a:t>Školjkaš </a:t>
            </a:r>
            <a:r>
              <a:rPr lang="hr-HR" dirty="0" err="1"/>
              <a:t>Dreissena</a:t>
            </a:r>
            <a:r>
              <a:rPr lang="hr-HR" dirty="0"/>
              <a:t> </a:t>
            </a:r>
            <a:r>
              <a:rPr lang="hr-HR" dirty="0" err="1"/>
              <a:t>polymorpha</a:t>
            </a:r>
            <a:r>
              <a:rPr lang="hr-HR" dirty="0"/>
              <a:t> je zbog velikog </a:t>
            </a:r>
            <a:r>
              <a:rPr lang="hr-HR" dirty="0" err="1"/>
              <a:t>obraštaja</a:t>
            </a:r>
            <a:r>
              <a:rPr lang="hr-HR" dirty="0"/>
              <a:t> na različitim postrojenjima izazvala enormne gospodarske štete u Kanadi i SAD-u, a jedna vrsta zvjezdače </a:t>
            </a:r>
            <a:r>
              <a:rPr lang="hr-HR" dirty="0" err="1"/>
              <a:t>Asterias</a:t>
            </a:r>
            <a:r>
              <a:rPr lang="hr-HR" dirty="0"/>
              <a:t> </a:t>
            </a:r>
            <a:r>
              <a:rPr lang="hr-HR" dirty="0" err="1"/>
              <a:t>amurensis</a:t>
            </a:r>
            <a:r>
              <a:rPr lang="hr-HR" dirty="0"/>
              <a:t> uništila je uzgoj kozica u Tasmaniji. 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7" y="2348880"/>
            <a:ext cx="4431751" cy="45091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2348880"/>
            <a:ext cx="470328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                  Voda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4176464" cy="44644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dirty="0"/>
              <a:t>Voda je ono što nam svima treba,</a:t>
            </a:r>
          </a:p>
          <a:p>
            <a:pPr marL="0" indent="0">
              <a:buNone/>
            </a:pPr>
            <a:r>
              <a:rPr lang="hr-HR" dirty="0"/>
              <a:t>	ona je pravi </a:t>
            </a:r>
            <a:r>
              <a:rPr lang="hr-HR" dirty="0" smtClean="0"/>
              <a:t>dar s </a:t>
            </a:r>
            <a:r>
              <a:rPr lang="hr-HR" dirty="0"/>
              <a:t>neba.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dirty="0"/>
              <a:t>	Kiša, rijeka, potok, more</a:t>
            </a:r>
          </a:p>
          <a:p>
            <a:pPr marL="0" indent="0">
              <a:buNone/>
            </a:pPr>
            <a:r>
              <a:rPr lang="hr-HR" dirty="0"/>
              <a:t>	sve to kapljice vode tvore.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dirty="0"/>
              <a:t>	Svaki dan treba nam čista voda,</a:t>
            </a:r>
          </a:p>
          <a:p>
            <a:pPr marL="0" indent="0">
              <a:buNone/>
            </a:pPr>
            <a:r>
              <a:rPr lang="hr-HR" dirty="0"/>
              <a:t>	pa zašto je onečišćujemo onda?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err="1"/>
              <a:t>Kruzer</a:t>
            </a:r>
            <a:r>
              <a:rPr lang="hr-HR" dirty="0"/>
              <a:t>, brod, čamac, barka,</a:t>
            </a:r>
          </a:p>
          <a:p>
            <a:pPr marL="0" indent="0">
              <a:buNone/>
            </a:pPr>
            <a:r>
              <a:rPr lang="hr-HR" dirty="0"/>
              <a:t>	kažu, od automobila troše </a:t>
            </a:r>
            <a:r>
              <a:rPr lang="hr-HR" dirty="0" smtClean="0"/>
              <a:t>manje</a:t>
            </a:r>
            <a:r>
              <a:rPr lang="hr-HR" dirty="0"/>
              <a:t>,</a:t>
            </a:r>
          </a:p>
          <a:p>
            <a:pPr marL="0" indent="0">
              <a:buNone/>
            </a:pPr>
            <a:r>
              <a:rPr lang="hr-HR" dirty="0"/>
              <a:t>	ali je to velika  varka!</a:t>
            </a:r>
          </a:p>
          <a:p>
            <a:pPr marL="0" indent="0">
              <a:buNone/>
            </a:pPr>
            <a:r>
              <a:rPr lang="hr-HR" dirty="0"/>
              <a:t>	Slabo je to naše znanje!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dirty="0"/>
              <a:t>	Po moru nafta i smeće pliva,</a:t>
            </a:r>
          </a:p>
          <a:p>
            <a:pPr marL="0" indent="0">
              <a:buNone/>
            </a:pPr>
            <a:r>
              <a:rPr lang="hr-HR" dirty="0"/>
              <a:t>	na štetu svijeta živa!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4645152" y="1340768"/>
            <a:ext cx="3959296" cy="44656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dirty="0"/>
              <a:t>Velika je briga i smeće,</a:t>
            </a:r>
          </a:p>
          <a:p>
            <a:pPr marL="0" indent="0">
              <a:buNone/>
            </a:pPr>
            <a:r>
              <a:rPr lang="hr-HR" dirty="0"/>
              <a:t>	a nitko ga čistiti neće!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dirty="0"/>
              <a:t>	Za čist okoliš treba se pobrinuti,</a:t>
            </a:r>
          </a:p>
          <a:p>
            <a:pPr marL="0" indent="0">
              <a:buNone/>
            </a:pPr>
            <a:r>
              <a:rPr lang="hr-HR" dirty="0"/>
              <a:t>	čisto more neće se samo stvoriti!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dirty="0"/>
              <a:t>	Riba, školjka, koralj, rak</a:t>
            </a:r>
          </a:p>
          <a:p>
            <a:pPr marL="0" indent="0">
              <a:buNone/>
            </a:pPr>
            <a:r>
              <a:rPr lang="hr-HR" dirty="0"/>
              <a:t>	boje se, negoduju</a:t>
            </a:r>
          </a:p>
          <a:p>
            <a:pPr marL="0" indent="0">
              <a:buNone/>
            </a:pPr>
            <a:r>
              <a:rPr lang="hr-HR" dirty="0"/>
              <a:t>	i daju znak: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dirty="0"/>
              <a:t>	VODU ČUVAJTE,</a:t>
            </a:r>
          </a:p>
          <a:p>
            <a:pPr marL="0" indent="0">
              <a:buNone/>
            </a:pPr>
            <a:r>
              <a:rPr lang="hr-HR" dirty="0"/>
              <a:t>	ZA VAS I POTOMKE,</a:t>
            </a:r>
          </a:p>
          <a:p>
            <a:pPr marL="0" indent="0">
              <a:buNone/>
            </a:pPr>
            <a:r>
              <a:rPr lang="hr-HR" dirty="0"/>
              <a:t>	ZDRAV ŽIVOT I SAVJEST ČISTU</a:t>
            </a:r>
          </a:p>
          <a:p>
            <a:pPr marL="0" indent="0">
              <a:buNone/>
            </a:pPr>
            <a:r>
              <a:rPr lang="hr-HR" dirty="0"/>
              <a:t>	JER SVAKOG DANA PIJETE ISTU,</a:t>
            </a:r>
          </a:p>
          <a:p>
            <a:pPr marL="0" indent="0">
              <a:buNone/>
            </a:pPr>
            <a:r>
              <a:rPr lang="hr-HR" dirty="0"/>
              <a:t>	ČUJTE NAS </a:t>
            </a:r>
          </a:p>
          <a:p>
            <a:pPr marL="0" indent="0">
              <a:buNone/>
            </a:pPr>
            <a:r>
              <a:rPr lang="hr-HR" dirty="0"/>
              <a:t>	VODI TREBA SPAS!!!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112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Balastne vode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75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Općenito o zagađenju brodovima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hr-HR" sz="2800" dirty="0" err="1"/>
              <a:t>Kruzeri</a:t>
            </a:r>
            <a:r>
              <a:rPr lang="hr-HR" sz="2800" dirty="0"/>
              <a:t> zagađuju zrak ispuštanjem plinova svojih motora i paljenjem otpada.</a:t>
            </a:r>
          </a:p>
          <a:p>
            <a:r>
              <a:rPr lang="hr-HR" sz="2800" dirty="0"/>
              <a:t>Veći brod dolazeći u luku u jedan dan može emitirati zagađenje od 2000 automobila i kamiona na godinu</a:t>
            </a:r>
            <a:r>
              <a:rPr lang="hr-HR" sz="2800" dirty="0" smtClean="0"/>
              <a:t>.</a:t>
            </a:r>
          </a:p>
          <a:p>
            <a:r>
              <a:rPr lang="hr-HR" sz="2800" dirty="0"/>
              <a:t>Prema službenim indikatorima EU-a, ostavljaju štetu ekvivalentnu 266 milijuna eura, jer ispušni plinovi uzrokuju smog, kisele kiše, erodiranje fasada i skulptura, te globalno potiču klimatske </a:t>
            </a:r>
            <a:r>
              <a:rPr lang="hr-HR" sz="2800"/>
              <a:t>promjene</a:t>
            </a:r>
            <a:r>
              <a:rPr lang="hr-HR" sz="2800" smtClean="0"/>
              <a:t>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6881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608512"/>
          </a:xfrm>
        </p:spPr>
        <p:txBody>
          <a:bodyPr/>
          <a:lstStyle/>
          <a:p>
            <a:r>
              <a:rPr lang="hr-HR" dirty="0"/>
              <a:t>Imamo:crne vode,sive vode i brodsku </a:t>
            </a:r>
            <a:r>
              <a:rPr lang="hr-HR" dirty="0" err="1"/>
              <a:t>kaljuž</a:t>
            </a:r>
            <a:r>
              <a:rPr lang="hr-HR" dirty="0"/>
              <a:t>.</a:t>
            </a:r>
          </a:p>
          <a:p>
            <a:r>
              <a:rPr lang="hr-HR" dirty="0"/>
              <a:t>Crne vode su vode koje sadrže fekalije iz WC-a </a:t>
            </a:r>
            <a:r>
              <a:rPr lang="hr-HR" dirty="0" err="1"/>
              <a:t>a</a:t>
            </a:r>
            <a:r>
              <a:rPr lang="hr-HR" dirty="0"/>
              <a:t> sive vode su vode iz tuševa, perilica za rublje itd.</a:t>
            </a:r>
          </a:p>
          <a:p>
            <a:r>
              <a:rPr lang="hr-HR" dirty="0"/>
              <a:t>Sastav otpada </a:t>
            </a:r>
            <a:r>
              <a:rPr lang="hr-HR" dirty="0" err="1"/>
              <a:t>kruzera</a:t>
            </a:r>
            <a:r>
              <a:rPr lang="hr-HR" dirty="0"/>
              <a:t> sličan je komunalnom otpadu.</a:t>
            </a:r>
          </a:p>
          <a:p>
            <a:r>
              <a:rPr lang="hr-HR" dirty="0"/>
              <a:t>Oko milijun tona otpada godišnje od </a:t>
            </a:r>
            <a:r>
              <a:rPr lang="hr-HR" dirty="0" err="1"/>
              <a:t>kruzera</a:t>
            </a:r>
            <a:r>
              <a:rPr lang="hr-HR" dirty="0"/>
              <a:t> je 24%</a:t>
            </a:r>
          </a:p>
          <a:p>
            <a:r>
              <a:rPr lang="hr-HR" dirty="0"/>
              <a:t>Smeće na brodovima se uglavnom spaljuje  a pepeo se baca u more</a:t>
            </a:r>
            <a:r>
              <a:rPr lang="hr-HR" dirty="0" smtClean="0"/>
              <a:t>.</a:t>
            </a:r>
          </a:p>
          <a:p>
            <a:r>
              <a:rPr lang="hr-HR" sz="2400" dirty="0"/>
              <a:t>Otpadne vode sa broda opasne su za ekosustave pa tako i za čovjeka.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60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5929354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Onečišćenje morskog okoliša predstavlja jedan od najvećih ekoloških problema današnjice. </a:t>
            </a:r>
          </a:p>
          <a:p>
            <a:r>
              <a:rPr lang="hr-HR" dirty="0" smtClean="0"/>
              <a:t>Vodeni balast je voda s tvarima u njoj, ukrcana radi kontrole trima, nagiba, gaza, stabiliteta i naprezanja broda.</a:t>
            </a:r>
          </a:p>
          <a:p>
            <a:r>
              <a:rPr lang="hr-HR" dirty="0" smtClean="0"/>
              <a:t>U prošlosti su brodovi kao balast koristili kamenje, drvo i pijesak.</a:t>
            </a:r>
          </a:p>
          <a:p>
            <a:r>
              <a:rPr lang="hr-HR" dirty="0" smtClean="0"/>
              <a:t>preveze između 10 i 12 milijardi tona balastne vode s oko 4 500 različitih vrsta organizama i 3 000 planktonskih vrsta. </a:t>
            </a:r>
          </a:p>
          <a:p>
            <a:r>
              <a:rPr lang="hr-HR" dirty="0" smtClean="0"/>
              <a:t>Balastna voda može sadržavati tekuće i čvrste nečistoće različitog sastava te žive ili uginule morske organizme.</a:t>
            </a:r>
            <a:r>
              <a:rPr lang="hr-HR" b="1" dirty="0" smtClean="0"/>
              <a:t> </a:t>
            </a:r>
            <a:br>
              <a:rPr lang="hr-HR" b="1" dirty="0" smtClean="0"/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389120"/>
          </a:xfrm>
        </p:spPr>
        <p:txBody>
          <a:bodyPr/>
          <a:lstStyle/>
          <a:p>
            <a:r>
              <a:rPr lang="hr-HR" dirty="0" smtClean="0"/>
              <a:t>Morski organizmi mogu biti izuzetno opasni kada se balastnom vodom prenesu u akvatorij u kojem nisu domicilni. </a:t>
            </a:r>
          </a:p>
          <a:p>
            <a:r>
              <a:rPr lang="hr-HR" dirty="0" smtClean="0"/>
              <a:t>Iako su znanstvenici prvi put spoznali utjecaj unosa stranih morskih organizama u novi ekosustav davne 1903. godine kada je Sjeverno more preplavila azijska alga Odontella. 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06914"/>
            <a:ext cx="4536504" cy="3286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balastne_vo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8152" y="-1168"/>
            <a:ext cx="9182152" cy="6859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85791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Preporučuje se izmjena balastnih voda na otvorenom moru, u pravilu na udaljenosti 200 Nm od obale, a kada to nije moguće u području koje za to odredi vlast države luke.</a:t>
            </a:r>
          </a:p>
          <a:p>
            <a:r>
              <a:rPr lang="hr-HR" dirty="0" smtClean="0"/>
              <a:t>Smjernice propisuju da svaki brod koji prevozi balastne vode mora imati Plan upravljanja balastnim vodama.</a:t>
            </a:r>
          </a:p>
          <a:p>
            <a:r>
              <a:rPr lang="hr-HR" dirty="0" smtClean="0"/>
              <a:t>Konvencija se primjenjuje na sve brodove koji plove pod zastavom države stranke Konvencije.</a:t>
            </a:r>
          </a:p>
          <a:p>
            <a:r>
              <a:rPr lang="hr-HR" dirty="0" smtClean="0"/>
              <a:t>Država čiju zastavu brod vije dužna je osigurati da brod udovoljava standardima Konvencije.</a:t>
            </a:r>
          </a:p>
          <a:p>
            <a:r>
              <a:rPr lang="hr-HR" dirty="0" smtClean="0"/>
              <a:t>Inspektori će, u okviru osnovnog pregleda, provjeriti je li brod osiguran.</a:t>
            </a:r>
            <a:br>
              <a:rPr lang="hr-HR" dirty="0" smtClean="0"/>
            </a:b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</TotalTime>
  <Words>514</Words>
  <Application>Microsoft Office PowerPoint</Application>
  <PresentationFormat>Prikaz na zaslonu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15</vt:i4>
      </vt:variant>
    </vt:vector>
  </HeadingPairs>
  <TitlesOfParts>
    <vt:vector size="17" baseType="lpstr">
      <vt:lpstr>Flow</vt:lpstr>
      <vt:lpstr>Austin</vt:lpstr>
      <vt:lpstr>Ploveći hoteli – ’Prijatelji vode’</vt:lpstr>
      <vt:lpstr>                     Voda</vt:lpstr>
      <vt:lpstr>Balastne vode</vt:lpstr>
      <vt:lpstr>Općenito o zagađenju brodovima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Balastne vode</dc:title>
  <dc:creator>ENES</dc:creator>
  <cp:lastModifiedBy>Škola</cp:lastModifiedBy>
  <cp:revision>20</cp:revision>
  <dcterms:created xsi:type="dcterms:W3CDTF">2014-03-11T13:56:50Z</dcterms:created>
  <dcterms:modified xsi:type="dcterms:W3CDTF">2014-06-02T10:53:08Z</dcterms:modified>
</cp:coreProperties>
</file>